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6" r:id="rId4"/>
    <p:sldId id="320" r:id="rId5"/>
    <p:sldId id="321" r:id="rId6"/>
    <p:sldId id="307" r:id="rId7"/>
    <p:sldId id="325" r:id="rId8"/>
    <p:sldId id="322" r:id="rId9"/>
    <p:sldId id="324" r:id="rId10"/>
    <p:sldId id="323" r:id="rId11"/>
    <p:sldId id="308" r:id="rId12"/>
    <p:sldId id="309" r:id="rId13"/>
    <p:sldId id="327" r:id="rId14"/>
    <p:sldId id="328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49" autoAdjust="0"/>
  </p:normalViewPr>
  <p:slideViewPr>
    <p:cSldViewPr>
      <p:cViewPr varScale="1">
        <p:scale>
          <a:sx n="59" d="100"/>
          <a:sy n="59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92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 dirty="0" smtClean="0"/>
              <a:t>函数和变量作用域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45CC0-B5DD-4F5F-B8D9-17CBC2776D8C}" type="datetimeFigureOut">
              <a:rPr lang="zh-CN" altLang="en-US" smtClean="0"/>
              <a:t>2015/12/16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660B4-A107-446C-9C97-9526F3A4E9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086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35F4B-E275-4A84-AA3C-60C0546D16B3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A239-023F-481E-BF60-774EF9A8B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67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34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emp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2275" y="2538413"/>
            <a:ext cx="6407150" cy="890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02013"/>
            <a:ext cx="6400800" cy="792162"/>
          </a:xfrm>
        </p:spPr>
        <p:txBody>
          <a:bodyPr anchor="ctr"/>
          <a:lstStyle>
            <a:lvl1pPr marL="0" indent="0"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CEAFAA-99EF-4821-85B6-03383D48126C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07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16818F-B4DC-475A-98B4-933519B356E5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5113"/>
            <a:ext cx="2057400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5113"/>
            <a:ext cx="6019800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DA23C-790D-4A76-A1FE-E085EB66D3C7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229600" cy="734995"/>
          </a:xfrm>
        </p:spPr>
        <p:txBody>
          <a:bodyPr/>
          <a:lstStyle>
            <a:lvl1pPr>
              <a:defRPr sz="360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华文隶书" pitchFamily="2" charset="-12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>
            <a:lvl2pPr>
              <a:buFont typeface="华文楷体" pitchFamily="2" charset="-122"/>
              <a:buChar char="−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CA3FD8-8200-4B42-B7D1-C733069E82F1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687EFD-4622-41FF-8381-347E2FE4CF61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CC372-0F7B-4B10-AC21-F6F6444B9EE2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5AAD5-AD16-40DA-A749-CBA665664C12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0E75B-FDA0-4285-A327-5E0CC28469BF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36A57-4066-4EB0-BE8D-AE16E92906DE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3E294-484D-4290-91F1-5527B36EE15A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m62.net/" TargetMode="Externa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hyperlink" Target="http://www.m62.net/powerpoint-slides/" TargetMode="Externa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://www.m62.net/presentation-theory/bullet-points-dont-work/beyond-bullet-points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hyperlink" Target="http://www.m62.net/powerpoint-training/" TargetMode="Externa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Temp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2984"/>
            <a:ext cx="82296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2958BF87-DC97-433B-846D-30C0E9C4429A}" type="datetime8">
              <a:rPr lang="en-US" smtClean="0"/>
              <a:pPr/>
              <a:t>12/16/2015 8:38 PM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597650"/>
            <a:ext cx="2895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35600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5113"/>
            <a:ext cx="8229600" cy="73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3">
              <a:lumMod val="50000"/>
            </a:schemeClr>
          </a:solidFill>
          <a:latin typeface="Verdana" pitchFamily="34" charset="0"/>
          <a:ea typeface="华文隶书" pitchFamily="2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b="1">
          <a:solidFill>
            <a:schemeClr val="tx2"/>
          </a:solidFill>
          <a:latin typeface="Courier New" pitchFamily="49" charset="0"/>
          <a:ea typeface="华文楷体" pitchFamily="2" charset="-122"/>
          <a:cs typeface="Courier New" pitchFamily="49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600" b="1">
          <a:solidFill>
            <a:schemeClr val="accent4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accent3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-93663" y="6453188"/>
            <a:ext cx="85328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/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m62 </a:t>
            </a:r>
            <a:r>
              <a:rPr lang="en-US" sz="1200" dirty="0" err="1">
                <a:solidFill>
                  <a:srgbClr val="4D4D4D"/>
                </a:solidFill>
                <a:latin typeface="Neo Sans" pitchFamily="34" charset="0"/>
              </a:rPr>
              <a:t>visualcommunications</a:t>
            </a:r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 is the global leader in presentation effectiveness, from offices in the UK, USA, and Singapore</a:t>
            </a:r>
          </a:p>
        </p:txBody>
      </p:sp>
      <p:pic>
        <p:nvPicPr>
          <p:cNvPr id="12292" name="Picture 4" descr="m62-logo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502650" y="6484938"/>
            <a:ext cx="381000" cy="257175"/>
          </a:xfrm>
          <a:prstGeom prst="rect">
            <a:avLst/>
          </a:prstGeom>
          <a:noFill/>
        </p:spPr>
      </p:pic>
      <p:pic>
        <p:nvPicPr>
          <p:cNvPr id="12293" name="Picture 5" descr="1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60350" y="777875"/>
            <a:ext cx="2000250" cy="1457325"/>
          </a:xfrm>
          <a:prstGeom prst="rect">
            <a:avLst/>
          </a:prstGeom>
          <a:noFill/>
        </p:spPr>
      </p:pic>
      <p:pic>
        <p:nvPicPr>
          <p:cNvPr id="12294" name="Picture 6" descr="2">
            <a:hlinkClick r:id="rId17"/>
          </p:cNvPr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87338" y="2673350"/>
            <a:ext cx="2000250" cy="1457325"/>
          </a:xfrm>
          <a:prstGeom prst="rect">
            <a:avLst/>
          </a:prstGeom>
          <a:noFill/>
        </p:spPr>
      </p:pic>
      <p:pic>
        <p:nvPicPr>
          <p:cNvPr id="12295" name="Picture 7" descr="3">
            <a:hlinkClick r:id="rId19"/>
          </p:cNvPr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287338" y="4568825"/>
            <a:ext cx="2000250" cy="1457325"/>
          </a:xfrm>
          <a:prstGeom prst="rect">
            <a:avLst/>
          </a:prstGeom>
          <a:noFill/>
        </p:spPr>
      </p:pic>
      <p:sp>
        <p:nvSpPr>
          <p:cNvPr id="12296" name="Text Box 8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379413" y="2290763"/>
            <a:ext cx="16367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Beyond Bullet Points</a:t>
            </a:r>
          </a:p>
        </p:txBody>
      </p:sp>
      <p:sp>
        <p:nvSpPr>
          <p:cNvPr id="12297" name="Text Box 9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379413" y="4189413"/>
            <a:ext cx="1417637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Slides</a:t>
            </a:r>
          </a:p>
        </p:txBody>
      </p:sp>
      <p:sp>
        <p:nvSpPr>
          <p:cNvPr id="12298" name="Text Box 10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379413" y="6084888"/>
            <a:ext cx="15986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Training</a:t>
            </a:r>
          </a:p>
        </p:txBody>
      </p:sp>
      <p:pic>
        <p:nvPicPr>
          <p:cNvPr id="12299" name="Picture 11" descr="bg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2520950" y="777875"/>
            <a:ext cx="6362700" cy="5248275"/>
          </a:xfrm>
          <a:prstGeom prst="rect">
            <a:avLst/>
          </a:prstGeom>
          <a:noFill/>
        </p:spPr>
      </p:pic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8575" y="188913"/>
            <a:ext cx="91154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It’s not the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design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of your template, it’s what you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do with it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that counts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4400" dirty="0" smtClean="0"/>
              <a:t>Functions and Variable Scope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D4E2106-01E1-4471-A383-C51C3E4C0A8E}" type="datetime8">
              <a:rPr lang="en-US" smtClean="0"/>
              <a:pPr/>
              <a:t>12/16/2015 8:38 PM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5731849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357158" y="1643050"/>
            <a:ext cx="4643470" cy="128588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85786" y="4929198"/>
            <a:ext cx="3214710" cy="500066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285728"/>
            <a:ext cx="5223487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357158" y="1571612"/>
            <a:ext cx="3500462" cy="1285884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85786" y="4572008"/>
            <a:ext cx="3214710" cy="500066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power p25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323528" y="1056793"/>
            <a:ext cx="8568952" cy="53245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#include &lt;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stdio.h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&gt;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int 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power(int m, int n);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int main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()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{</a:t>
            </a:r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  int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;</a:t>
            </a:r>
          </a:p>
          <a:p>
            <a:r>
              <a:rPr lang="en-US" altLang="zh-CN" sz="2000" dirty="0">
                <a:latin typeface="Courier" pitchFamily="49" charset="0"/>
              </a:rPr>
              <a:t> </a:t>
            </a:r>
            <a:r>
              <a:rPr lang="en-US" altLang="zh-CN" sz="2000" dirty="0" smtClean="0">
                <a:latin typeface="Courier" pitchFamily="49" charset="0"/>
              </a:rPr>
              <a:t> 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for 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 = 0;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 &lt; 10; ++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)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    </a:t>
            </a:r>
            <a:r>
              <a:rPr lang="en-US" altLang="zh-CN" sz="2000" dirty="0" err="1" smtClean="0">
                <a:solidFill>
                  <a:schemeClr val="dk1"/>
                </a:solidFill>
                <a:latin typeface="Courier" pitchFamily="49" charset="0"/>
              </a:rPr>
              <a:t>printf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("%d %d %d\n",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, power(2,i), power(-3,i));</a:t>
            </a:r>
          </a:p>
          <a:p>
            <a:r>
              <a:rPr lang="en-US" altLang="zh-CN" sz="2000" dirty="0">
                <a:latin typeface="Courier" pitchFamily="49" charset="0"/>
              </a:rPr>
              <a:t> </a:t>
            </a:r>
            <a:r>
              <a:rPr lang="en-US" altLang="zh-CN" sz="2000" dirty="0" smtClean="0">
                <a:latin typeface="Courier" pitchFamily="49" charset="0"/>
              </a:rPr>
              <a:t> 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return 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0;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}</a:t>
            </a:r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int 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power(int base, int n)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{</a:t>
            </a:r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  int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,  p;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  p 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= 1;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  for 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 = 1; 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 &lt;= n; ++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i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)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    p 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= p * base;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  return 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p;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}</a:t>
            </a:r>
            <a:endParaRPr lang="zh-CN" altLang="en-US" sz="2000" dirty="0">
              <a:solidFill>
                <a:schemeClr val="dk1"/>
              </a:solidFill>
              <a:latin typeface="Courier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18747" y="2924944"/>
            <a:ext cx="3553653" cy="28803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344382" y="3789040"/>
            <a:ext cx="4083602" cy="28803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6"/>
          <p:cNvSpPr/>
          <p:nvPr/>
        </p:nvSpPr>
        <p:spPr>
          <a:xfrm>
            <a:off x="344382" y="1412776"/>
            <a:ext cx="3003482" cy="28803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5766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atoi</a:t>
            </a:r>
            <a:r>
              <a:rPr lang="en-US" altLang="zh-CN" dirty="0" smtClean="0"/>
              <a:t> p43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323528" y="1056793"/>
            <a:ext cx="8568952" cy="53245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#include &lt;</a:t>
            </a:r>
            <a:r>
              <a:rPr lang="en-US" altLang="zh-CN" sz="2000" dirty="0" err="1">
                <a:solidFill>
                  <a:schemeClr val="dk1"/>
                </a:solidFill>
                <a:latin typeface="Courier" pitchFamily="49" charset="0"/>
              </a:rPr>
              <a:t>stdio.h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&gt;</a:t>
            </a:r>
          </a:p>
          <a:p>
            <a:r>
              <a:rPr lang="pt-BR" altLang="zh-CN" sz="2000" dirty="0">
                <a:latin typeface="Courier" pitchFamily="49" charset="0"/>
              </a:rPr>
              <a:t>int atoi(char s</a:t>
            </a:r>
            <a:r>
              <a:rPr lang="pt-BR" altLang="zh-CN" sz="2000" dirty="0" smtClean="0">
                <a:latin typeface="Courier" pitchFamily="49" charset="0"/>
              </a:rPr>
              <a:t>[]);</a:t>
            </a:r>
            <a:endParaRPr lang="pt-BR" altLang="zh-CN" sz="2000" dirty="0">
              <a:latin typeface="Courier" pitchFamily="49" charset="0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int main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()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{</a:t>
            </a:r>
          </a:p>
          <a:p>
            <a:r>
              <a:rPr lang="en-US" altLang="zh-CN" sz="2000" dirty="0" smtClean="0">
                <a:latin typeface="Courier" pitchFamily="49" charset="0"/>
              </a:rPr>
              <a:t>  char </a:t>
            </a:r>
            <a:r>
              <a:rPr lang="en-US" altLang="zh-CN" sz="2000" dirty="0" err="1" smtClean="0">
                <a:latin typeface="Courier" pitchFamily="49" charset="0"/>
              </a:rPr>
              <a:t>str</a:t>
            </a:r>
            <a:r>
              <a:rPr lang="en-US" altLang="zh-CN" sz="2000" dirty="0" smtClean="0">
                <a:latin typeface="Courier" pitchFamily="49" charset="0"/>
              </a:rPr>
              <a:t>[100];</a:t>
            </a:r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  gets(</a:t>
            </a:r>
            <a:r>
              <a:rPr lang="en-US" altLang="zh-CN" sz="2000" dirty="0" err="1" smtClean="0">
                <a:solidFill>
                  <a:schemeClr val="dk1"/>
                </a:solidFill>
                <a:latin typeface="Courier" pitchFamily="49" charset="0"/>
              </a:rPr>
              <a:t>str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);</a:t>
            </a:r>
          </a:p>
          <a:p>
            <a:r>
              <a:rPr lang="en-US" altLang="zh-CN" sz="2000" dirty="0">
                <a:latin typeface="Courier" pitchFamily="49" charset="0"/>
              </a:rPr>
              <a:t> </a:t>
            </a:r>
            <a:r>
              <a:rPr lang="en-US" altLang="zh-CN" sz="2000" dirty="0" smtClean="0">
                <a:latin typeface="Courier" pitchFamily="49" charset="0"/>
              </a:rPr>
              <a:t> </a:t>
            </a:r>
            <a:r>
              <a:rPr lang="en-US" altLang="zh-CN" sz="2000" dirty="0" err="1" smtClean="0">
                <a:solidFill>
                  <a:schemeClr val="dk1"/>
                </a:solidFill>
                <a:latin typeface="Courier" pitchFamily="49" charset="0"/>
              </a:rPr>
              <a:t>printf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("%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d\n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", </a:t>
            </a:r>
            <a:r>
              <a:rPr lang="en-US" altLang="zh-CN" sz="2000" dirty="0" err="1" smtClean="0">
                <a:solidFill>
                  <a:schemeClr val="dk1"/>
                </a:solidFill>
                <a:latin typeface="Courier" pitchFamily="49" charset="0"/>
              </a:rPr>
              <a:t>atoi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(</a:t>
            </a:r>
            <a:r>
              <a:rPr lang="en-US" altLang="zh-CN" sz="2000" dirty="0" err="1" smtClean="0">
                <a:solidFill>
                  <a:schemeClr val="dk1"/>
                </a:solidFill>
                <a:latin typeface="Courier" pitchFamily="49" charset="0"/>
              </a:rPr>
              <a:t>str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));</a:t>
            </a:r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en-US" altLang="zh-CN" sz="2000" dirty="0">
                <a:latin typeface="Courier" pitchFamily="49" charset="0"/>
              </a:rPr>
              <a:t> </a:t>
            </a:r>
            <a:r>
              <a:rPr lang="en-US" altLang="zh-CN" sz="2000" dirty="0" smtClean="0">
                <a:latin typeface="Courier" pitchFamily="49" charset="0"/>
              </a:rPr>
              <a:t> </a:t>
            </a:r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return </a:t>
            </a:r>
            <a:r>
              <a:rPr lang="en-US" altLang="zh-CN" sz="2000" dirty="0">
                <a:solidFill>
                  <a:schemeClr val="dk1"/>
                </a:solidFill>
                <a:latin typeface="Courier" pitchFamily="49" charset="0"/>
              </a:rPr>
              <a:t>0;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latin typeface="Courier" pitchFamily="49" charset="0"/>
              </a:rPr>
              <a:t>}</a:t>
            </a:r>
            <a:endParaRPr lang="en-US" altLang="zh-CN" sz="2000" dirty="0">
              <a:solidFill>
                <a:schemeClr val="dk1"/>
              </a:solidFill>
              <a:latin typeface="Courier" pitchFamily="49" charset="0"/>
            </a:endParaRPr>
          </a:p>
          <a:p>
            <a:r>
              <a:rPr lang="pt-BR" altLang="zh-CN" sz="2000" dirty="0" smtClean="0">
                <a:latin typeface="Courier" pitchFamily="49" charset="0"/>
              </a:rPr>
              <a:t>int atoi(char s</a:t>
            </a:r>
            <a:r>
              <a:rPr lang="pt-BR" altLang="zh-CN" sz="2000" dirty="0">
                <a:latin typeface="Courier" pitchFamily="49" charset="0"/>
              </a:rPr>
              <a:t>[])</a:t>
            </a:r>
          </a:p>
          <a:p>
            <a:r>
              <a:rPr lang="pt-BR" altLang="zh-CN" sz="2000" dirty="0">
                <a:latin typeface="Courier" pitchFamily="49" charset="0"/>
              </a:rPr>
              <a:t>{</a:t>
            </a:r>
          </a:p>
          <a:p>
            <a:r>
              <a:rPr lang="pt-BR" altLang="zh-CN" sz="2000" dirty="0" smtClean="0">
                <a:latin typeface="Courier" pitchFamily="49" charset="0"/>
              </a:rPr>
              <a:t>  int i,n</a:t>
            </a:r>
            <a:r>
              <a:rPr lang="pt-BR" altLang="zh-CN" sz="2000" dirty="0">
                <a:latin typeface="Courier" pitchFamily="49" charset="0"/>
              </a:rPr>
              <a:t>;</a:t>
            </a:r>
          </a:p>
          <a:p>
            <a:r>
              <a:rPr lang="pt-BR" altLang="zh-CN" sz="2000" dirty="0" smtClean="0">
                <a:latin typeface="Courier" pitchFamily="49" charset="0"/>
              </a:rPr>
              <a:t>  n=0</a:t>
            </a:r>
            <a:r>
              <a:rPr lang="pt-BR" altLang="zh-CN" sz="2000" dirty="0">
                <a:latin typeface="Courier" pitchFamily="49" charset="0"/>
              </a:rPr>
              <a:t>;</a:t>
            </a:r>
          </a:p>
          <a:p>
            <a:r>
              <a:rPr lang="pt-BR" altLang="zh-CN" sz="2000" dirty="0" smtClean="0">
                <a:latin typeface="Courier" pitchFamily="49" charset="0"/>
              </a:rPr>
              <a:t>  for(i=0;s[i</a:t>
            </a:r>
            <a:r>
              <a:rPr lang="pt-BR" altLang="zh-CN" sz="2000" dirty="0">
                <a:latin typeface="Courier" pitchFamily="49" charset="0"/>
              </a:rPr>
              <a:t>]&gt;='0'&amp;&amp;s[i]&lt;='9';++i)</a:t>
            </a:r>
          </a:p>
          <a:p>
            <a:r>
              <a:rPr lang="pt-BR" altLang="zh-CN" sz="2000" dirty="0" smtClean="0">
                <a:latin typeface="Courier" pitchFamily="49" charset="0"/>
              </a:rPr>
              <a:t>    n=10*n</a:t>
            </a:r>
            <a:r>
              <a:rPr lang="pt-BR" altLang="zh-CN" sz="2000" dirty="0">
                <a:latin typeface="Courier" pitchFamily="49" charset="0"/>
              </a:rPr>
              <a:t>+(s[i]-'0');</a:t>
            </a:r>
          </a:p>
          <a:p>
            <a:r>
              <a:rPr lang="pt-BR" altLang="zh-CN" sz="2000" dirty="0" smtClean="0">
                <a:latin typeface="Courier" pitchFamily="49" charset="0"/>
              </a:rPr>
              <a:t>  return n</a:t>
            </a:r>
            <a:r>
              <a:rPr lang="pt-BR" altLang="zh-CN" sz="2000" dirty="0">
                <a:latin typeface="Courier" pitchFamily="49" charset="0"/>
              </a:rPr>
              <a:t>;</a:t>
            </a:r>
          </a:p>
          <a:p>
            <a:r>
              <a:rPr lang="pt-BR" altLang="zh-CN" sz="2000" dirty="0">
                <a:latin typeface="Courier" pitchFamily="49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4382" y="1412776"/>
            <a:ext cx="3003482" cy="28803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6"/>
          <p:cNvSpPr/>
          <p:nvPr/>
        </p:nvSpPr>
        <p:spPr>
          <a:xfrm>
            <a:off x="323528" y="3789040"/>
            <a:ext cx="3168352" cy="28803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6"/>
          <p:cNvSpPr/>
          <p:nvPr/>
        </p:nvSpPr>
        <p:spPr>
          <a:xfrm>
            <a:off x="2915816" y="2924944"/>
            <a:ext cx="1501741" cy="28803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9158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/>
              <a:t>Function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 smtClean="0">
                <a:ea typeface="宋体" pitchFamily="2" charset="-122"/>
              </a:rPr>
              <a:t>Function body : a black box </a:t>
            </a:r>
          </a:p>
          <a:p>
            <a:pPr lvl="1"/>
            <a:r>
              <a:rPr lang="en-US" altLang="zh-CN" dirty="0" smtClean="0">
                <a:solidFill>
                  <a:schemeClr val="accent4"/>
                </a:solidFill>
                <a:ea typeface="宋体" pitchFamily="2" charset="-122"/>
              </a:rPr>
              <a:t>contains the detailed implementation for the Function.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828925" y="271462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9" name="Group 7"/>
          <p:cNvGrpSpPr>
            <a:grpSpLocks noChangeAspect="1"/>
          </p:cNvGrpSpPr>
          <p:nvPr/>
        </p:nvGrpSpPr>
        <p:grpSpPr bwMode="auto">
          <a:xfrm>
            <a:off x="533400" y="3143266"/>
            <a:ext cx="7475538" cy="3071816"/>
            <a:chOff x="288" y="1418"/>
            <a:chExt cx="4709" cy="1935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88" y="1490"/>
              <a:ext cx="46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2300" b="0">
                  <a:solidFill>
                    <a:srgbClr val="000000"/>
                  </a:solidFill>
                  <a:ea typeface="宋体" pitchFamily="2" charset="-122"/>
                </a:rPr>
                <a:t> </a:t>
              </a:r>
              <a:endParaRPr lang="zh-CN" altLang="en-US" b="0">
                <a:ea typeface="宋体" pitchFamily="2" charset="-122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253" y="2296"/>
              <a:ext cx="2236" cy="271"/>
            </a:xfrm>
            <a:prstGeom prst="rect">
              <a:avLst/>
            </a:prstGeom>
            <a:solidFill>
              <a:srgbClr val="FFFFFF"/>
            </a:solidFill>
            <a:ln w="206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700" y="2309"/>
              <a:ext cx="1324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300" b="0" dirty="0">
                  <a:solidFill>
                    <a:srgbClr val="000000"/>
                  </a:solidFill>
                  <a:ea typeface="宋体" pitchFamily="2" charset="-122"/>
                </a:rPr>
                <a:t>Method Signature</a:t>
              </a:r>
              <a:endParaRPr lang="en-US" altLang="zh-CN" b="0" dirty="0">
                <a:ea typeface="宋体" pitchFamily="2" charset="-122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040" y="2309"/>
              <a:ext cx="46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2300" b="0">
                  <a:solidFill>
                    <a:srgbClr val="000000"/>
                  </a:solidFill>
                  <a:ea typeface="宋体" pitchFamily="2" charset="-122"/>
                </a:rPr>
                <a:t> </a:t>
              </a:r>
              <a:endParaRPr lang="zh-CN" altLang="en-US" b="0">
                <a:ea typeface="宋体" pitchFamily="2" charset="-122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231" y="2565"/>
              <a:ext cx="2280" cy="788"/>
            </a:xfrm>
            <a:prstGeom prst="rect">
              <a:avLst/>
            </a:prstGeom>
            <a:solidFill>
              <a:srgbClr val="808080"/>
            </a:solidFill>
            <a:ln w="206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369" y="2574"/>
              <a:ext cx="46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2300" b="0">
                  <a:solidFill>
                    <a:srgbClr val="000000"/>
                  </a:solidFill>
                  <a:ea typeface="宋体" pitchFamily="2" charset="-122"/>
                </a:rPr>
                <a:t> </a:t>
              </a:r>
              <a:endParaRPr lang="zh-CN" altLang="en-US" b="0">
                <a:ea typeface="宋体" pitchFamily="2" charset="-122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868" y="2794"/>
              <a:ext cx="98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300" b="0" dirty="0">
                  <a:solidFill>
                    <a:srgbClr val="000000"/>
                  </a:solidFill>
                  <a:ea typeface="宋体" pitchFamily="2" charset="-122"/>
                </a:rPr>
                <a:t>Method body</a:t>
              </a:r>
              <a:endParaRPr lang="en-US" altLang="zh-CN" b="0" dirty="0">
                <a:ea typeface="宋体" pitchFamily="2" charset="-122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869" y="2794"/>
              <a:ext cx="46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2300" b="0">
                  <a:solidFill>
                    <a:srgbClr val="000000"/>
                  </a:solidFill>
                  <a:ea typeface="宋体" pitchFamily="2" charset="-122"/>
                </a:rPr>
                <a:t> </a:t>
              </a:r>
              <a:endParaRPr lang="zh-CN" altLang="en-US" b="0">
                <a:ea typeface="宋体" pitchFamily="2" charset="-122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082" y="2677"/>
              <a:ext cx="832" cy="193"/>
            </a:xfrm>
            <a:prstGeom prst="rect">
              <a:avLst/>
            </a:prstGeom>
            <a:solidFill>
              <a:srgbClr val="FFFFFF"/>
            </a:solidFill>
            <a:ln w="206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261" y="2686"/>
              <a:ext cx="73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000" b="1" dirty="0">
                  <a:solidFill>
                    <a:srgbClr val="000000"/>
                  </a:solidFill>
                  <a:ea typeface="宋体" pitchFamily="2" charset="-122"/>
                </a:rPr>
                <a:t>Black Box</a:t>
              </a:r>
              <a:endParaRPr lang="en-US" altLang="zh-CN" sz="2000" b="1" dirty="0">
                <a:ea typeface="宋体" pitchFamily="2" charset="-122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733" y="2686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sz="1400" b="0">
                  <a:solidFill>
                    <a:srgbClr val="000000"/>
                  </a:solidFill>
                  <a:ea typeface="宋体" pitchFamily="2" charset="-122"/>
                </a:rPr>
                <a:t> </a:t>
              </a:r>
              <a:endParaRPr lang="zh-CN" altLang="en-US" b="0">
                <a:ea typeface="宋体" pitchFamily="2" charset="-122"/>
              </a:endParaRPr>
            </a:p>
          </p:txBody>
        </p:sp>
        <p:grpSp>
          <p:nvGrpSpPr>
            <p:cNvPr id="22" name="Group 21"/>
            <p:cNvGrpSpPr>
              <a:grpSpLocks/>
            </p:cNvGrpSpPr>
            <p:nvPr/>
          </p:nvGrpSpPr>
          <p:grpSpPr bwMode="auto">
            <a:xfrm>
              <a:off x="3181" y="1892"/>
              <a:ext cx="146" cy="404"/>
              <a:chOff x="3181" y="1892"/>
              <a:chExt cx="146" cy="404"/>
            </a:xfrm>
          </p:grpSpPr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>
                <a:off x="3253" y="1986"/>
                <a:ext cx="1" cy="310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/>
            </p:nvSpPr>
            <p:spPr bwMode="auto">
              <a:xfrm>
                <a:off x="3181" y="1892"/>
                <a:ext cx="146" cy="148"/>
              </a:xfrm>
              <a:custGeom>
                <a:avLst/>
                <a:gdLst/>
                <a:ahLst/>
                <a:cxnLst>
                  <a:cxn ang="0">
                    <a:pos x="146" y="148"/>
                  </a:cxn>
                  <a:cxn ang="0">
                    <a:pos x="72" y="0"/>
                  </a:cxn>
                  <a:cxn ang="0">
                    <a:pos x="0" y="148"/>
                  </a:cxn>
                  <a:cxn ang="0">
                    <a:pos x="72" y="101"/>
                  </a:cxn>
                  <a:cxn ang="0">
                    <a:pos x="146" y="148"/>
                  </a:cxn>
                </a:cxnLst>
                <a:rect l="0" t="0" r="r" b="b"/>
                <a:pathLst>
                  <a:path w="146" h="148">
                    <a:moveTo>
                      <a:pt x="146" y="148"/>
                    </a:moveTo>
                    <a:lnTo>
                      <a:pt x="72" y="0"/>
                    </a:lnTo>
                    <a:lnTo>
                      <a:pt x="0" y="148"/>
                    </a:lnTo>
                    <a:lnTo>
                      <a:pt x="72" y="101"/>
                    </a:lnTo>
                    <a:lnTo>
                      <a:pt x="146" y="1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106" y="1600"/>
              <a:ext cx="946" cy="294"/>
            </a:xfrm>
            <a:prstGeom prst="rect">
              <a:avLst/>
            </a:prstGeom>
            <a:solidFill>
              <a:srgbClr val="FFFFFF"/>
            </a:solidFill>
            <a:ln w="206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2000" b="1" dirty="0" smtClean="0">
                  <a:solidFill>
                    <a:srgbClr val="000000"/>
                  </a:solidFill>
                  <a:ea typeface="宋体" pitchFamily="2" charset="-122"/>
                </a:rPr>
                <a:t>for Input</a:t>
              </a:r>
              <a:endParaRPr lang="en-US" altLang="zh-CN" sz="2000" b="1" dirty="0" smtClean="0">
                <a:ea typeface="宋体" pitchFamily="2" charset="-122"/>
              </a:endParaRPr>
            </a:p>
            <a:p>
              <a:endParaRPr lang="en-US" b="1" dirty="0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852" y="1418"/>
              <a:ext cx="1472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000" b="1" dirty="0">
                  <a:solidFill>
                    <a:srgbClr val="FF0000"/>
                  </a:solidFill>
                  <a:ea typeface="宋体" pitchFamily="2" charset="-122"/>
                </a:rPr>
                <a:t>Optional</a:t>
              </a:r>
              <a:r>
                <a:rPr lang="en-US" altLang="zh-CN" sz="2000" b="1" dirty="0">
                  <a:solidFill>
                    <a:srgbClr val="000000"/>
                  </a:solidFill>
                  <a:ea typeface="宋体" pitchFamily="2" charset="-122"/>
                </a:rPr>
                <a:t> </a:t>
              </a:r>
              <a:r>
                <a:rPr lang="en-US" altLang="zh-CN" sz="2000" b="1" dirty="0" smtClean="0">
                  <a:solidFill>
                    <a:srgbClr val="000000"/>
                  </a:solidFill>
                  <a:ea typeface="宋体" pitchFamily="2" charset="-122"/>
                </a:rPr>
                <a:t>arguments</a:t>
              </a:r>
              <a:endParaRPr lang="en-US" altLang="zh-CN" sz="2000" b="1" dirty="0">
                <a:ea typeface="宋体" pitchFamily="2" charset="-122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683" y="1418"/>
              <a:ext cx="13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000" b="1" dirty="0">
                  <a:solidFill>
                    <a:srgbClr val="FF0000"/>
                  </a:solidFill>
                  <a:ea typeface="宋体" pitchFamily="2" charset="-122"/>
                </a:rPr>
                <a:t>Optional</a:t>
              </a:r>
              <a:r>
                <a:rPr lang="en-US" altLang="zh-CN" sz="2000" b="1" dirty="0">
                  <a:solidFill>
                    <a:srgbClr val="000000"/>
                  </a:solidFill>
                  <a:ea typeface="宋体" pitchFamily="2" charset="-122"/>
                </a:rPr>
                <a:t> return </a:t>
              </a:r>
              <a:endParaRPr lang="en-US" altLang="zh-CN" sz="2000" b="1" dirty="0">
                <a:ea typeface="宋体" pitchFamily="2" charset="-122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3058" y="1598"/>
              <a:ext cx="4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CN" sz="2000" b="1" dirty="0">
                  <a:solidFill>
                    <a:srgbClr val="000000"/>
                  </a:solidFill>
                  <a:ea typeface="宋体" pitchFamily="2" charset="-122"/>
                </a:rPr>
                <a:t>value</a:t>
              </a:r>
              <a:endParaRPr lang="en-US" altLang="zh-CN" sz="2000" b="1" dirty="0">
                <a:ea typeface="宋体" pitchFamily="2" charset="-122"/>
              </a:endParaRPr>
            </a:p>
          </p:txBody>
        </p:sp>
        <p:grpSp>
          <p:nvGrpSpPr>
            <p:cNvPr id="31" name="Group 32"/>
            <p:cNvGrpSpPr>
              <a:grpSpLocks/>
            </p:cNvGrpSpPr>
            <p:nvPr/>
          </p:nvGrpSpPr>
          <p:grpSpPr bwMode="auto">
            <a:xfrm>
              <a:off x="1516" y="1903"/>
              <a:ext cx="146" cy="406"/>
              <a:chOff x="1516" y="1903"/>
              <a:chExt cx="146" cy="406"/>
            </a:xfrm>
          </p:grpSpPr>
          <p:sp>
            <p:nvSpPr>
              <p:cNvPr id="35" name="Line 30"/>
              <p:cNvSpPr>
                <a:spLocks noChangeShapeType="1"/>
              </p:cNvSpPr>
              <p:nvPr/>
            </p:nvSpPr>
            <p:spPr bwMode="auto">
              <a:xfrm flipV="1">
                <a:off x="1588" y="1903"/>
                <a:ext cx="1" cy="310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31"/>
              <p:cNvSpPr>
                <a:spLocks/>
              </p:cNvSpPr>
              <p:nvPr/>
            </p:nvSpPr>
            <p:spPr bwMode="auto">
              <a:xfrm>
                <a:off x="1516" y="2161"/>
                <a:ext cx="146" cy="1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4" y="148"/>
                  </a:cxn>
                  <a:cxn ang="0">
                    <a:pos x="146" y="0"/>
                  </a:cxn>
                  <a:cxn ang="0">
                    <a:pos x="74" y="47"/>
                  </a:cxn>
                  <a:cxn ang="0">
                    <a:pos x="0" y="0"/>
                  </a:cxn>
                </a:cxnLst>
                <a:rect l="0" t="0" r="r" b="b"/>
                <a:pathLst>
                  <a:path w="146" h="148">
                    <a:moveTo>
                      <a:pt x="0" y="0"/>
                    </a:moveTo>
                    <a:lnTo>
                      <a:pt x="74" y="148"/>
                    </a:lnTo>
                    <a:lnTo>
                      <a:pt x="146" y="0"/>
                    </a:lnTo>
                    <a:lnTo>
                      <a:pt x="74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" name="Group 35"/>
            <p:cNvGrpSpPr>
              <a:grpSpLocks/>
            </p:cNvGrpSpPr>
            <p:nvPr/>
          </p:nvGrpSpPr>
          <p:grpSpPr bwMode="auto">
            <a:xfrm>
              <a:off x="3520" y="2695"/>
              <a:ext cx="685" cy="146"/>
              <a:chOff x="3520" y="2695"/>
              <a:chExt cx="685" cy="146"/>
            </a:xfrm>
          </p:grpSpPr>
          <p:sp>
            <p:nvSpPr>
              <p:cNvPr id="33" name="Line 33"/>
              <p:cNvSpPr>
                <a:spLocks noChangeShapeType="1"/>
              </p:cNvSpPr>
              <p:nvPr/>
            </p:nvSpPr>
            <p:spPr bwMode="auto">
              <a:xfrm>
                <a:off x="3615" y="2767"/>
                <a:ext cx="590" cy="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34"/>
              <p:cNvSpPr>
                <a:spLocks/>
              </p:cNvSpPr>
              <p:nvPr/>
            </p:nvSpPr>
            <p:spPr bwMode="auto">
              <a:xfrm>
                <a:off x="3520" y="2695"/>
                <a:ext cx="149" cy="146"/>
              </a:xfrm>
              <a:custGeom>
                <a:avLst/>
                <a:gdLst/>
                <a:ahLst/>
                <a:cxnLst>
                  <a:cxn ang="0">
                    <a:pos x="149" y="0"/>
                  </a:cxn>
                  <a:cxn ang="0">
                    <a:pos x="0" y="72"/>
                  </a:cxn>
                  <a:cxn ang="0">
                    <a:pos x="149" y="146"/>
                  </a:cxn>
                  <a:cxn ang="0">
                    <a:pos x="101" y="72"/>
                  </a:cxn>
                  <a:cxn ang="0">
                    <a:pos x="149" y="0"/>
                  </a:cxn>
                </a:cxnLst>
                <a:rect l="0" t="0" r="r" b="b"/>
                <a:pathLst>
                  <a:path w="149" h="146">
                    <a:moveTo>
                      <a:pt x="149" y="0"/>
                    </a:moveTo>
                    <a:lnTo>
                      <a:pt x="0" y="72"/>
                    </a:lnTo>
                    <a:lnTo>
                      <a:pt x="149" y="146"/>
                    </a:lnTo>
                    <a:lnTo>
                      <a:pt x="101" y="72"/>
                    </a:lnTo>
                    <a:lnTo>
                      <a:pt x="14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Use Functions?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Break the problem into smaller sub-problems</a:t>
            </a:r>
          </a:p>
          <a:p>
            <a:pPr lvl="1" eaLnBrk="1" hangingPunct="1"/>
            <a:r>
              <a:rPr lang="en-US" sz="2400" dirty="0" smtClean="0"/>
              <a:t>Makes solving complex problems easier.</a:t>
            </a:r>
          </a:p>
          <a:p>
            <a:pPr eaLnBrk="1" hangingPunct="1"/>
            <a:r>
              <a:rPr lang="en-US" sz="2800" dirty="0" smtClean="0"/>
              <a:t>Generalize a repeated set of instructions </a:t>
            </a:r>
          </a:p>
          <a:p>
            <a:pPr lvl="1" eaLnBrk="1" hangingPunct="1"/>
            <a:r>
              <a:rPr lang="en-US" sz="2400" dirty="0" smtClean="0"/>
              <a:t>No need to write the same code over and over.</a:t>
            </a:r>
          </a:p>
          <a:p>
            <a:pPr lvl="2" eaLnBrk="1" hangingPunct="1"/>
            <a:r>
              <a:rPr lang="en-US" sz="2000" dirty="0" err="1" smtClean="0"/>
              <a:t>printf</a:t>
            </a:r>
            <a:r>
              <a:rPr lang="en-US" sz="2000" dirty="0" smtClean="0"/>
              <a:t> and </a:t>
            </a:r>
            <a:r>
              <a:rPr lang="en-US" sz="2000" dirty="0" err="1" smtClean="0"/>
              <a:t>scanf</a:t>
            </a:r>
            <a:r>
              <a:rPr lang="en-US" sz="2000" dirty="0" smtClean="0"/>
              <a:t> are good examples.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Make the program easier to read and maintain.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Definition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1238" y="1648619"/>
            <a:ext cx="7516812" cy="199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return-type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name(</a:t>
            </a:r>
            <a:r>
              <a:rPr lang="en-US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parameter-list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{</a:t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local-variables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statements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return statement</a:t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81257" name="Text Box 9"/>
          <p:cNvSpPr txBox="1">
            <a:spLocks noChangeArrowheads="1"/>
          </p:cNvSpPr>
          <p:nvPr/>
        </p:nvSpPr>
        <p:spPr bwMode="auto">
          <a:xfrm>
            <a:off x="990600" y="4051176"/>
            <a:ext cx="7620000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return-type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, double, char, 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void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, ...</a:t>
            </a:r>
          </a:p>
        </p:txBody>
      </p:sp>
      <p:sp>
        <p:nvSpPr>
          <p:cNvPr id="181258" name="Text Box 10"/>
          <p:cNvSpPr txBox="1">
            <a:spLocks noChangeArrowheads="1"/>
          </p:cNvSpPr>
          <p:nvPr/>
        </p:nvSpPr>
        <p:spPr bwMode="auto">
          <a:xfrm>
            <a:off x="990600" y="4522664"/>
            <a:ext cx="7620000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parameter-list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 type name, type name, ..., type name</a:t>
            </a:r>
          </a:p>
        </p:txBody>
      </p:sp>
      <p:sp>
        <p:nvSpPr>
          <p:cNvPr id="181259" name="Text Box 11"/>
          <p:cNvSpPr txBox="1">
            <a:spLocks noChangeArrowheads="1"/>
          </p:cNvSpPr>
          <p:nvPr/>
        </p:nvSpPr>
        <p:spPr bwMode="auto">
          <a:xfrm>
            <a:off x="990600" y="5010944"/>
            <a:ext cx="5724540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Function variables = parameters + locals</a:t>
            </a:r>
          </a:p>
        </p:txBody>
      </p:sp>
      <p:sp>
        <p:nvSpPr>
          <p:cNvPr id="181260" name="Oval 12"/>
          <p:cNvSpPr>
            <a:spLocks noChangeArrowheads="1"/>
          </p:cNvSpPr>
          <p:nvPr/>
        </p:nvSpPr>
        <p:spPr bwMode="auto">
          <a:xfrm>
            <a:off x="838200" y="1505744"/>
            <a:ext cx="5029200" cy="6096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1261" name="Text Box 13"/>
          <p:cNvSpPr txBox="1">
            <a:spLocks noChangeArrowheads="1"/>
          </p:cNvSpPr>
          <p:nvPr/>
        </p:nvSpPr>
        <p:spPr bwMode="auto">
          <a:xfrm>
            <a:off x="2362200" y="1124744"/>
            <a:ext cx="2057400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prototype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7" grpId="0"/>
      <p:bldP spid="181258" grpId="0"/>
      <p:bldP spid="181259" grpId="0"/>
      <p:bldP spid="181260" grpId="0" animBg="1"/>
      <p:bldP spid="1812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6"/>
            <a:ext cx="5923530" cy="642939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500034" y="1571612"/>
            <a:ext cx="3214710" cy="1214446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857224" y="4714884"/>
            <a:ext cx="3214710" cy="42862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635896" y="1857364"/>
            <a:ext cx="1289304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altLang="zh-CN" sz="2000" b="1" dirty="0" smtClean="0">
                <a:solidFill>
                  <a:srgbClr val="FF0000"/>
                </a:solidFill>
              </a:rPr>
              <a:t>define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067944" y="4714884"/>
            <a:ext cx="857256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altLang="zh-CN" sz="2000" b="1" dirty="0" smtClean="0">
                <a:solidFill>
                  <a:srgbClr val="FF0000"/>
                </a:solidFill>
              </a:rPr>
              <a:t>call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线形标注 1 5"/>
          <p:cNvSpPr/>
          <p:nvPr/>
        </p:nvSpPr>
        <p:spPr>
          <a:xfrm>
            <a:off x="3866403" y="726914"/>
            <a:ext cx="1872208" cy="844698"/>
          </a:xfrm>
          <a:prstGeom prst="borderCallout1">
            <a:avLst>
              <a:gd name="adj1" fmla="val 52935"/>
              <a:gd name="adj2" fmla="val -1478"/>
              <a:gd name="adj3" fmla="val 110601"/>
              <a:gd name="adj4" fmla="val -5804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parameter list</a:t>
            </a:r>
            <a:endParaRPr lang="zh-CN" altLang="en-US" sz="2000" b="1" dirty="0"/>
          </a:p>
        </p:txBody>
      </p:sp>
      <p:sp>
        <p:nvSpPr>
          <p:cNvPr id="12" name="线形标注 1 11"/>
          <p:cNvSpPr/>
          <p:nvPr/>
        </p:nvSpPr>
        <p:spPr>
          <a:xfrm>
            <a:off x="4752482" y="5445224"/>
            <a:ext cx="1872208" cy="422349"/>
          </a:xfrm>
          <a:prstGeom prst="borderCallout1">
            <a:avLst>
              <a:gd name="adj1" fmla="val 52935"/>
              <a:gd name="adj2" fmla="val -1478"/>
              <a:gd name="adj3" fmla="val -109701"/>
              <a:gd name="adj4" fmla="val -10516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arguments</a:t>
            </a:r>
            <a:endParaRPr lang="zh-CN" altLang="en-US" sz="2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6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idx="1"/>
          </p:nvPr>
        </p:nvGraphicFramePr>
        <p:xfrm>
          <a:off x="6500826" y="1928802"/>
          <a:ext cx="1357322" cy="2917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7322"/>
              </a:tblGrid>
              <a:tr h="5834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x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34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y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34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sum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34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834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b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AutoShape 22"/>
          <p:cNvSpPr>
            <a:spLocks/>
          </p:cNvSpPr>
          <p:nvPr/>
        </p:nvSpPr>
        <p:spPr bwMode="auto">
          <a:xfrm>
            <a:off x="6116638" y="1928802"/>
            <a:ext cx="169874" cy="1643074"/>
          </a:xfrm>
          <a:prstGeom prst="leftBrace">
            <a:avLst>
              <a:gd name="adj1" fmla="val 3932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3" name="AutoShape 29"/>
          <p:cNvSpPr>
            <a:spLocks/>
          </p:cNvSpPr>
          <p:nvPr/>
        </p:nvSpPr>
        <p:spPr bwMode="auto">
          <a:xfrm>
            <a:off x="6116638" y="3786190"/>
            <a:ext cx="169874" cy="1071570"/>
          </a:xfrm>
          <a:prstGeom prst="leftBrace">
            <a:avLst>
              <a:gd name="adj1" fmla="val 11805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5357818" y="4100460"/>
            <a:ext cx="990600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b="1" dirty="0" smtClean="0"/>
              <a:t>Add</a:t>
            </a:r>
            <a:endParaRPr lang="en-US" sz="2000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188640"/>
            <a:ext cx="5221991" cy="56679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5295912" y="2428868"/>
            <a:ext cx="990600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b="1" dirty="0" smtClean="0"/>
              <a:t>main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6429388" y="1142984"/>
            <a:ext cx="14750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Stack</a:t>
            </a:r>
            <a:endParaRPr lang="en-US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Return Statement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357298"/>
            <a:ext cx="8277225" cy="4286280"/>
          </a:xfrm>
        </p:spPr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i="1" dirty="0" smtClean="0">
                <a:solidFill>
                  <a:srgbClr val="3333FF"/>
                </a:solidFill>
              </a:rPr>
              <a:t>return</a:t>
            </a:r>
            <a:r>
              <a:rPr lang="en-US" i="1" dirty="0" smtClean="0">
                <a:solidFill>
                  <a:srgbClr val="8A8AB9"/>
                </a:solidFill>
              </a:rPr>
              <a:t> </a:t>
            </a:r>
            <a:r>
              <a:rPr lang="en-US" dirty="0" smtClean="0"/>
              <a:t>statement: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Terminates</a:t>
            </a:r>
            <a:r>
              <a:rPr lang="en-US" dirty="0" smtClean="0"/>
              <a:t> the execution of the function.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Returns</a:t>
            </a:r>
            <a:r>
              <a:rPr lang="en-US" dirty="0" smtClean="0"/>
              <a:t> a value to the calling function.</a:t>
            </a:r>
          </a:p>
          <a:p>
            <a:pPr eaLnBrk="1" hangingPunct="1"/>
            <a:r>
              <a:rPr lang="en-US" dirty="0" smtClean="0"/>
              <a:t>The type of the value returned </a:t>
            </a:r>
            <a:r>
              <a:rPr lang="en-US" b="1" dirty="0" smtClean="0">
                <a:solidFill>
                  <a:srgbClr val="FF0000"/>
                </a:solidFill>
              </a:rPr>
              <a:t>must</a:t>
            </a:r>
            <a:r>
              <a:rPr lang="en-US" b="1" dirty="0" smtClean="0"/>
              <a:t> be </a:t>
            </a:r>
            <a:r>
              <a:rPr lang="en-US" dirty="0" smtClean="0">
                <a:solidFill>
                  <a:srgbClr val="FF0000"/>
                </a:solidFill>
              </a:rPr>
              <a:t>the same as </a:t>
            </a:r>
            <a:r>
              <a:rPr lang="en-US" dirty="0" smtClean="0"/>
              <a:t>the return-type of the function.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635777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5429256" y="5143512"/>
            <a:ext cx="1357322" cy="500066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Function:  call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arguments are passed by </a:t>
            </a:r>
            <a:r>
              <a:rPr lang="en-US" dirty="0" smtClean="0">
                <a:solidFill>
                  <a:srgbClr val="FF0000"/>
                </a:solidFill>
              </a:rPr>
              <a:t>copying their values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change to the value of an argument in a function body will not change the value of variables in the calling function.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12/16/2015 8:38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62-do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62-do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3">
        <a:dk1>
          <a:srgbClr val="003300"/>
        </a:dk1>
        <a:lt1>
          <a:srgbClr val="FFFFFF"/>
        </a:lt1>
        <a:dk2>
          <a:srgbClr val="FFFFFF"/>
        </a:dk2>
        <a:lt2>
          <a:srgbClr val="808080"/>
        </a:lt2>
        <a:accent1>
          <a:srgbClr val="239BA6"/>
        </a:accent1>
        <a:accent2>
          <a:srgbClr val="1F5126"/>
        </a:accent2>
        <a:accent3>
          <a:srgbClr val="FFFFFF"/>
        </a:accent3>
        <a:accent4>
          <a:srgbClr val="002A00"/>
        </a:accent4>
        <a:accent5>
          <a:srgbClr val="ACCBD0"/>
        </a:accent5>
        <a:accent6>
          <a:srgbClr val="1B4921"/>
        </a:accent6>
        <a:hlink>
          <a:srgbClr val="559085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’s not the design of your template">
  <a:themeElements>
    <a:clrScheme name="1_It’s not the design of your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135971"/>
      </a:hlink>
      <a:folHlink>
        <a:srgbClr val="99CC00"/>
      </a:folHlink>
    </a:clrScheme>
    <a:fontScheme name="1_It’s not the design of your template">
      <a:majorFont>
        <a:latin typeface="Neo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It’s not the design of you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13597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第九章 数据库</Template>
  <TotalTime>66736</TotalTime>
  <Words>408</Words>
  <Application>Microsoft Office PowerPoint</Application>
  <PresentationFormat>全屏显示(4:3)</PresentationFormat>
  <Paragraphs>110</Paragraphs>
  <Slides>13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m62-dots</vt:lpstr>
      <vt:lpstr>1_It’s not the design of your template</vt:lpstr>
      <vt:lpstr>Functions and Variable Scope</vt:lpstr>
      <vt:lpstr>Function Abstraction</vt:lpstr>
      <vt:lpstr>Why Use Functions?</vt:lpstr>
      <vt:lpstr>Function Definition</vt:lpstr>
      <vt:lpstr>PowerPoint 演示文稿</vt:lpstr>
      <vt:lpstr>PowerPoint 演示文稿</vt:lpstr>
      <vt:lpstr>Return Statement</vt:lpstr>
      <vt:lpstr>PowerPoint 演示文稿</vt:lpstr>
      <vt:lpstr>Function:  call by value</vt:lpstr>
      <vt:lpstr>PowerPoint 演示文稿</vt:lpstr>
      <vt:lpstr>PowerPoint 演示文稿</vt:lpstr>
      <vt:lpstr>power p25</vt:lpstr>
      <vt:lpstr>atoi p43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nli</dc:creator>
  <cp:lastModifiedBy>nli</cp:lastModifiedBy>
  <cp:revision>856</cp:revision>
  <cp:lastPrinted>2013-12-04T13:40:50Z</cp:lastPrinted>
  <dcterms:created xsi:type="dcterms:W3CDTF">2012-05-05T01:33:29Z</dcterms:created>
  <dcterms:modified xsi:type="dcterms:W3CDTF">2015-12-16T12:39:07Z</dcterms:modified>
</cp:coreProperties>
</file>