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6" r:id="rId4"/>
    <p:sldId id="327" r:id="rId5"/>
    <p:sldId id="328" r:id="rId6"/>
    <p:sldId id="329" r:id="rId7"/>
    <p:sldId id="342" r:id="rId8"/>
    <p:sldId id="330" r:id="rId9"/>
    <p:sldId id="331" r:id="rId10"/>
    <p:sldId id="353" r:id="rId11"/>
    <p:sldId id="332" r:id="rId12"/>
    <p:sldId id="333" r:id="rId13"/>
    <p:sldId id="335" r:id="rId14"/>
    <p:sldId id="361" r:id="rId15"/>
    <p:sldId id="358" r:id="rId16"/>
    <p:sldId id="343" r:id="rId17"/>
    <p:sldId id="359" r:id="rId18"/>
    <p:sldId id="357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78119" autoAdjust="0"/>
  </p:normalViewPr>
  <p:slideViewPr>
    <p:cSldViewPr>
      <p:cViewPr>
        <p:scale>
          <a:sx n="60" d="100"/>
          <a:sy n="60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92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 smtClean="0"/>
              <a:t>L8 The pointer and array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4C40-4FD0-42AC-86A3-50EF8742AF6D}" type="datetimeFigureOut">
              <a:rPr lang="zh-CN" altLang="en-US" smtClean="0"/>
              <a:t>2015/12/30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57FE-4574-4B47-B74A-0EA4A4B9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1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5F4B-E275-4A84-AA3C-60C0546D16B3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A239-023F-481E-BF60-774EF9A8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The &amp;operator only </a:t>
            </a:r>
          </a:p>
          <a:p>
            <a:r>
              <a:rPr lang="en-US" altLang="zh-CN" dirty="0" smtClean="0"/>
              <a:t>applies to objects in memory: variables and array elements. It cannot be applied to </a:t>
            </a:r>
          </a:p>
          <a:p>
            <a:r>
              <a:rPr lang="en-US" altLang="zh-CN" dirty="0" smtClean="0"/>
              <a:t>expressions, constants, or </a:t>
            </a:r>
            <a:r>
              <a:rPr lang="en-US" altLang="zh-CN" dirty="0" err="1" smtClean="0"/>
              <a:t>registervariables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*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; </a:t>
            </a:r>
          </a:p>
          <a:p>
            <a:r>
              <a:rPr lang="en-US" altLang="zh-CN" dirty="0" smtClean="0"/>
              <a:t>is intended as a mnemonic; it says that the expression *</a:t>
            </a:r>
            <a:r>
              <a:rPr lang="en-US" altLang="zh-CN" dirty="0" err="1" smtClean="0"/>
              <a:t>ipis</a:t>
            </a:r>
            <a:r>
              <a:rPr lang="en-US" altLang="zh-CN" dirty="0" smtClean="0"/>
              <a:t> an </a:t>
            </a:r>
            <a:r>
              <a:rPr lang="en-US" altLang="zh-CN" dirty="0" err="1" smtClean="0"/>
              <a:t>int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0A239-023F-481E-BF60-774EF9A8BE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emp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538413"/>
            <a:ext cx="6407150" cy="8905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02013"/>
            <a:ext cx="6400800" cy="792162"/>
          </a:xfrm>
        </p:spPr>
        <p:txBody>
          <a:bodyPr anchor="ctr"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AFAA-99EF-4821-85B6-03383D48126C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6818F-B4DC-475A-98B4-933519B356E5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DA23C-790D-4A76-A1FE-E085EB66D3C7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34995"/>
          </a:xfrm>
        </p:spPr>
        <p:txBody>
          <a:bodyPr/>
          <a:lstStyle>
            <a:lvl1pPr>
              <a:defRPr sz="360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2pPr>
              <a:buFont typeface="华文楷体" pitchFamily="2" charset="-122"/>
              <a:buChar char="−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A3FD8-8200-4B42-B7D1-C733069E82F1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87EFD-4622-41FF-8381-347E2FE4CF61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CC372-0F7B-4B10-AC21-F6F6444B9EE2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5AAD5-AD16-40DA-A749-CBA665664C12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E75B-FDA0-4285-A327-5E0CC28469BF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36A57-4066-4EB0-BE8D-AE16E92906DE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3E294-484D-4290-91F1-5527B36EE15A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2984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2958BF87-DC97-433B-846D-30C0E9C4429A}" type="datetime8">
              <a:rPr lang="en-US" smtClean="0"/>
              <a:pPr/>
              <a:t>12/30/2015 1:00 PM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7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3">
              <a:lumMod val="50000"/>
            </a:schemeClr>
          </a:solidFill>
          <a:latin typeface="Verdana" pitchFamily="34" charset="0"/>
          <a:ea typeface="华文隶书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2"/>
          </a:solidFill>
          <a:latin typeface="Courier New" pitchFamily="49" charset="0"/>
          <a:ea typeface="华文楷体" pitchFamily="2" charset="-122"/>
          <a:cs typeface="Courier New" pitchFamily="49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b="1">
          <a:solidFill>
            <a:schemeClr val="accent4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3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</a:t>
            </a:r>
            <a:r>
              <a:rPr lang="en-US" sz="1200" dirty="0" err="1">
                <a:solidFill>
                  <a:srgbClr val="4D4D4D"/>
                </a:solidFill>
                <a:latin typeface="Neo Sans" pitchFamily="34" charset="0"/>
              </a:rPr>
              <a:t>visualcommunications</a:t>
            </a:r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 is the global leader in presentation effectiveness, from offices in the UK, USA, and Singapore</a:t>
            </a:r>
          </a:p>
        </p:txBody>
      </p:sp>
      <p:pic>
        <p:nvPicPr>
          <p:cNvPr id="1229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229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229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229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229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229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229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2299" name="Picture 11" descr="b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 smtClean="0"/>
              <a:t>Pointers and Arrays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4E2106-01E1-4471-A383-C51C3E4C0A8E}" type="datetime8">
              <a:rPr lang="en-US" smtClean="0"/>
              <a:pPr/>
              <a:t>12/30/2015 1:00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 Pointers and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Twins: pointers and arrays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block of ten consecutive objects named </a:t>
            </a:r>
            <a:r>
              <a:rPr lang="en-US" dirty="0" smtClean="0">
                <a:solidFill>
                  <a:schemeClr val="tx1"/>
                </a:solidFill>
              </a:rPr>
              <a:t>a[0],a[1],…,a[9]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90570" y="3692532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950933" y="3692532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309708" y="3692532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670070" y="3692532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030433" y="3692532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389208" y="3692532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749570" y="3692532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3109933" y="3692532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470295" y="3692532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3829070" y="3692532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189433" y="3692532"/>
            <a:ext cx="360362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549795" y="3692532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4908570" y="3692532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5989658" y="3692532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350020" y="3692532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708795" y="3692532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7069158" y="3692532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7416830" y="3692532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7777193" y="3692532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800120" y="343775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1000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2247920" y="343775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1004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700482" y="343775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1008</a:t>
            </a:r>
            <a:endParaRPr lang="en-US" sz="1200" b="1" dirty="0"/>
          </a:p>
        </p:txBody>
      </p:sp>
      <p:sp>
        <p:nvSpPr>
          <p:cNvPr id="29" name="AutoShape 62"/>
          <p:cNvSpPr>
            <a:spLocks/>
          </p:cNvSpPr>
          <p:nvPr/>
        </p:nvSpPr>
        <p:spPr bwMode="auto">
          <a:xfrm rot="16200000">
            <a:off x="1593065" y="3464723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1214414" y="4214818"/>
            <a:ext cx="80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a[0]</a:t>
            </a:r>
            <a:endParaRPr lang="en-US" sz="2000" b="1" dirty="0"/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2819392" y="4214818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a[1]</a:t>
            </a:r>
            <a:endParaRPr lang="en-US" sz="2000" b="1" dirty="0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8137555" y="3692532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8497918" y="3692532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5" name="AutoShape 62"/>
          <p:cNvSpPr>
            <a:spLocks/>
          </p:cNvSpPr>
          <p:nvPr/>
        </p:nvSpPr>
        <p:spPr bwMode="auto">
          <a:xfrm rot="16200000">
            <a:off x="3036087" y="3464723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AutoShape 62"/>
          <p:cNvSpPr>
            <a:spLocks/>
          </p:cNvSpPr>
          <p:nvPr/>
        </p:nvSpPr>
        <p:spPr bwMode="auto">
          <a:xfrm rot="16200000">
            <a:off x="8108185" y="3464724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7929586" y="4214818"/>
            <a:ext cx="7858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a[9]</a:t>
            </a:r>
          </a:p>
          <a:p>
            <a:pPr algn="ctr" rtl="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5857884" y="3429000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1032</a:t>
            </a:r>
            <a:endParaRPr lang="en-US" sz="1200" b="1" dirty="0"/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7248548" y="3429000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1036</a:t>
            </a:r>
            <a:endParaRPr lang="en-US" sz="1200" b="1" dirty="0"/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4319590" y="4214818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a[2]</a:t>
            </a:r>
            <a:endParaRPr lang="en-US" sz="2000" b="1" dirty="0"/>
          </a:p>
        </p:txBody>
      </p:sp>
      <p:sp>
        <p:nvSpPr>
          <p:cNvPr id="41" name="AutoShape 62"/>
          <p:cNvSpPr>
            <a:spLocks/>
          </p:cNvSpPr>
          <p:nvPr/>
        </p:nvSpPr>
        <p:spPr bwMode="auto">
          <a:xfrm rot="16200000">
            <a:off x="4536285" y="3464723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391292" y="4214819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a[8]</a:t>
            </a:r>
            <a:endParaRPr lang="en-US" sz="2000" b="1" dirty="0"/>
          </a:p>
        </p:txBody>
      </p:sp>
      <p:sp>
        <p:nvSpPr>
          <p:cNvPr id="43" name="AutoShape 62"/>
          <p:cNvSpPr>
            <a:spLocks/>
          </p:cNvSpPr>
          <p:nvPr/>
        </p:nvSpPr>
        <p:spPr bwMode="auto">
          <a:xfrm rot="16200000">
            <a:off x="6607987" y="3464724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983841" y="5286388"/>
            <a:ext cx="1849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the array </a:t>
            </a:r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45" name="AutoShape 62"/>
          <p:cNvSpPr>
            <a:spLocks/>
          </p:cNvSpPr>
          <p:nvPr/>
        </p:nvSpPr>
        <p:spPr bwMode="auto">
          <a:xfrm rot="16200000">
            <a:off x="4750596" y="1107265"/>
            <a:ext cx="357188" cy="771530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1283956" y="1743199"/>
            <a:ext cx="25811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 err="1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a[10];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 Box 67"/>
          <p:cNvSpPr txBox="1">
            <a:spLocks noChangeArrowheads="1"/>
          </p:cNvSpPr>
          <p:nvPr/>
        </p:nvSpPr>
        <p:spPr bwMode="auto">
          <a:xfrm>
            <a:off x="683568" y="5085184"/>
            <a:ext cx="202811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== &amp;a[0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62916" y="3501008"/>
            <a:ext cx="63975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400" b="1" dirty="0">
                <a:latin typeface="Courier New" pitchFamily="49" charset="0"/>
                <a:cs typeface="Courier New" pitchFamily="49" charset="0"/>
              </a:rPr>
              <a:t>The name of an array is a synonym for the location of the initial element</a:t>
            </a:r>
            <a:r>
              <a:rPr lang="en-US" altLang="zh-CN" sz="2400" b="1" dirty="0" smtClean="0">
                <a:latin typeface="Courier New" pitchFamily="49" charset="0"/>
                <a:cs typeface="Courier New" pitchFamily="49" charset="0"/>
              </a:rPr>
              <a:t>! p99</a:t>
            </a:r>
            <a:endParaRPr lang="zh-CN" alt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571768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equal to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57158" y="3044460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717521" y="3044460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76296" y="3044460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436658" y="3044460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797021" y="3044460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155796" y="3044460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516158" y="3044460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876521" y="3044460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236883" y="3044460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3595658" y="3044460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3956021" y="3044460"/>
            <a:ext cx="360362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316383" y="3044460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4675158" y="3044460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5756246" y="3044460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116608" y="3044460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475383" y="3044460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6835746" y="3044460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7183418" y="3044460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7543781" y="3044460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566708" y="2789681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1000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2014508" y="2789681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1004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467070" y="2789681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1008</a:t>
            </a:r>
            <a:endParaRPr lang="en-US" sz="1200" b="1" dirty="0"/>
          </a:p>
        </p:txBody>
      </p:sp>
      <p:sp>
        <p:nvSpPr>
          <p:cNvPr id="28" name="AutoShape 62"/>
          <p:cNvSpPr>
            <a:spLocks/>
          </p:cNvSpPr>
          <p:nvPr/>
        </p:nvSpPr>
        <p:spPr bwMode="auto">
          <a:xfrm rot="16200000">
            <a:off x="1359653" y="2816651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981002" y="3566746"/>
            <a:ext cx="80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a[0]</a:t>
            </a:r>
            <a:endParaRPr lang="en-US" sz="2000" b="1" dirty="0"/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2585980" y="3566746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a[1]</a:t>
            </a:r>
            <a:endParaRPr lang="en-US" sz="2000" b="1" dirty="0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7904143" y="3044460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8264506" y="3044460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" name="AutoShape 62"/>
          <p:cNvSpPr>
            <a:spLocks/>
          </p:cNvSpPr>
          <p:nvPr/>
        </p:nvSpPr>
        <p:spPr bwMode="auto">
          <a:xfrm rot="16200000">
            <a:off x="2802675" y="2816651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AutoShape 62"/>
          <p:cNvSpPr>
            <a:spLocks/>
          </p:cNvSpPr>
          <p:nvPr/>
        </p:nvSpPr>
        <p:spPr bwMode="auto">
          <a:xfrm rot="16200000">
            <a:off x="7874773" y="2816652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7696174" y="3566746"/>
            <a:ext cx="7858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a[9]</a:t>
            </a:r>
          </a:p>
          <a:p>
            <a:pPr algn="ctr" rtl="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5624472" y="2780928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1032</a:t>
            </a:r>
            <a:endParaRPr lang="en-US" sz="1200" b="1" dirty="0"/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015136" y="2780928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1036</a:t>
            </a:r>
            <a:endParaRPr lang="en-US" sz="1200" b="1" dirty="0"/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4086178" y="3566746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a[2]</a:t>
            </a:r>
            <a:endParaRPr lang="en-US" sz="2000" b="1" dirty="0"/>
          </a:p>
        </p:txBody>
      </p:sp>
      <p:sp>
        <p:nvSpPr>
          <p:cNvPr id="39" name="AutoShape 62"/>
          <p:cNvSpPr>
            <a:spLocks/>
          </p:cNvSpPr>
          <p:nvPr/>
        </p:nvSpPr>
        <p:spPr bwMode="auto">
          <a:xfrm rot="16200000">
            <a:off x="4302873" y="2816651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6157880" y="3566747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a[8]</a:t>
            </a:r>
            <a:endParaRPr lang="en-US" sz="2000" b="1" dirty="0"/>
          </a:p>
        </p:txBody>
      </p:sp>
      <p:sp>
        <p:nvSpPr>
          <p:cNvPr id="41" name="AutoShape 62"/>
          <p:cNvSpPr>
            <a:spLocks/>
          </p:cNvSpPr>
          <p:nvPr/>
        </p:nvSpPr>
        <p:spPr bwMode="auto">
          <a:xfrm rot="16200000">
            <a:off x="6374575" y="2816652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3819226" y="4638316"/>
            <a:ext cx="1760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</a:rPr>
              <a:t>the array </a:t>
            </a:r>
            <a:r>
              <a:rPr lang="en-US" altLang="zh-CN" sz="2000" b="1" dirty="0" smtClean="0"/>
              <a:t>a</a:t>
            </a:r>
            <a:endParaRPr lang="en-US" sz="2000" b="1" dirty="0"/>
          </a:p>
        </p:txBody>
      </p:sp>
      <p:sp>
        <p:nvSpPr>
          <p:cNvPr id="43" name="AutoShape 62"/>
          <p:cNvSpPr>
            <a:spLocks/>
          </p:cNvSpPr>
          <p:nvPr/>
        </p:nvSpPr>
        <p:spPr bwMode="auto">
          <a:xfrm rot="16200000">
            <a:off x="4517184" y="459193"/>
            <a:ext cx="357188" cy="771530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38" y="1052736"/>
            <a:ext cx="1973236" cy="9020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14" y="2184664"/>
            <a:ext cx="1350870" cy="5040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= a;  pa+1?  pa+2?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57" y="3861048"/>
            <a:ext cx="8229600" cy="2232248"/>
          </a:xfrm>
        </p:spPr>
        <p:txBody>
          <a:bodyPr/>
          <a:lstStyle/>
          <a:p>
            <a:r>
              <a:rPr lang="en-US" altLang="zh-CN" dirty="0" smtClean="0"/>
              <a:t>pa+1 == &amp;a[1]</a:t>
            </a:r>
          </a:p>
          <a:p>
            <a:r>
              <a:rPr lang="en-US" dirty="0" smtClean="0"/>
              <a:t>pa+2 == &amp;a[2]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35600" y="6572272"/>
            <a:ext cx="2133600" cy="123825"/>
          </a:xfrm>
        </p:spPr>
        <p:txBody>
          <a:bodyPr/>
          <a:lstStyle/>
          <a:p>
            <a:fld id="{016B8E71-FE22-4563-9496-4184DB90F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57158" y="1748316"/>
            <a:ext cx="360363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717521" y="1748316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076296" y="1748316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436658" y="1748316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797021" y="1748316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155796" y="1748316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2516158" y="1748316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876521" y="1748316"/>
            <a:ext cx="360362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236883" y="1748316"/>
            <a:ext cx="360363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3595658" y="1748316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3956021" y="1748316"/>
            <a:ext cx="360362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316383" y="1748316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4675158" y="1748316"/>
            <a:ext cx="360363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5756246" y="1748316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116608" y="1748316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6475383" y="1748316"/>
            <a:ext cx="360363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6835746" y="1748316"/>
            <a:ext cx="360362" cy="360362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7183418" y="1748316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7543781" y="1748316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566708" y="1493537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1000</a:t>
            </a: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2014508" y="1493537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/>
              <a:t>1004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3467070" y="1493537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1008</a:t>
            </a:r>
            <a:endParaRPr lang="en-US" sz="1200" b="1" dirty="0"/>
          </a:p>
        </p:txBody>
      </p:sp>
      <p:sp>
        <p:nvSpPr>
          <p:cNvPr id="28" name="AutoShape 62"/>
          <p:cNvSpPr>
            <a:spLocks/>
          </p:cNvSpPr>
          <p:nvPr/>
        </p:nvSpPr>
        <p:spPr bwMode="auto">
          <a:xfrm rot="16200000">
            <a:off x="1359653" y="1520507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Text Box 58"/>
          <p:cNvSpPr txBox="1">
            <a:spLocks noChangeArrowheads="1"/>
          </p:cNvSpPr>
          <p:nvPr/>
        </p:nvSpPr>
        <p:spPr bwMode="auto">
          <a:xfrm>
            <a:off x="981002" y="2270602"/>
            <a:ext cx="80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a[0]</a:t>
            </a:r>
            <a:endParaRPr lang="en-US" sz="2000" b="1" dirty="0"/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2585980" y="2270602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a[1]</a:t>
            </a:r>
            <a:endParaRPr lang="en-US" sz="2000" b="1" dirty="0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7904143" y="1748316"/>
            <a:ext cx="360363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8264506" y="1748316"/>
            <a:ext cx="360362" cy="3603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33" name="AutoShape 62"/>
          <p:cNvSpPr>
            <a:spLocks/>
          </p:cNvSpPr>
          <p:nvPr/>
        </p:nvSpPr>
        <p:spPr bwMode="auto">
          <a:xfrm rot="16200000">
            <a:off x="2802675" y="1520507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AutoShape 62"/>
          <p:cNvSpPr>
            <a:spLocks/>
          </p:cNvSpPr>
          <p:nvPr/>
        </p:nvSpPr>
        <p:spPr bwMode="auto">
          <a:xfrm rot="16200000">
            <a:off x="7874773" y="1520508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7696174" y="2270602"/>
            <a:ext cx="7858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a[9]</a:t>
            </a:r>
          </a:p>
          <a:p>
            <a:pPr algn="ctr" rtl="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36" name="Text Box 60"/>
          <p:cNvSpPr txBox="1">
            <a:spLocks noChangeArrowheads="1"/>
          </p:cNvSpPr>
          <p:nvPr/>
        </p:nvSpPr>
        <p:spPr bwMode="auto">
          <a:xfrm>
            <a:off x="5624472" y="1484784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1032</a:t>
            </a:r>
            <a:endParaRPr lang="en-US" sz="1200" b="1" dirty="0"/>
          </a:p>
        </p:txBody>
      </p: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7015136" y="1484784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200" b="1" dirty="0" smtClean="0"/>
              <a:t>1036</a:t>
            </a:r>
            <a:endParaRPr lang="en-US" sz="1200" b="1" dirty="0"/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4086178" y="2270602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a[2]</a:t>
            </a:r>
            <a:endParaRPr lang="en-US" sz="2000" b="1" dirty="0"/>
          </a:p>
        </p:txBody>
      </p:sp>
      <p:sp>
        <p:nvSpPr>
          <p:cNvPr id="39" name="AutoShape 62"/>
          <p:cNvSpPr>
            <a:spLocks/>
          </p:cNvSpPr>
          <p:nvPr/>
        </p:nvSpPr>
        <p:spPr bwMode="auto">
          <a:xfrm rot="16200000">
            <a:off x="4302873" y="1520507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6157880" y="2270603"/>
            <a:ext cx="823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a[8]</a:t>
            </a:r>
            <a:endParaRPr lang="en-US" sz="2000" b="1" dirty="0"/>
          </a:p>
        </p:txBody>
      </p:sp>
      <p:sp>
        <p:nvSpPr>
          <p:cNvPr id="41" name="AutoShape 62"/>
          <p:cNvSpPr>
            <a:spLocks/>
          </p:cNvSpPr>
          <p:nvPr/>
        </p:nvSpPr>
        <p:spPr bwMode="auto">
          <a:xfrm rot="16200000">
            <a:off x="6374575" y="1520508"/>
            <a:ext cx="142876" cy="135731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AutoShape 62"/>
          <p:cNvSpPr>
            <a:spLocks/>
          </p:cNvSpPr>
          <p:nvPr/>
        </p:nvSpPr>
        <p:spPr bwMode="auto">
          <a:xfrm rot="16200000">
            <a:off x="4517184" y="-836951"/>
            <a:ext cx="357188" cy="7715304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lIns="0" tIns="0" rIns="540000" bIns="0" anchor="ctr"/>
          <a:lstStyle/>
          <a:p>
            <a:pPr algn="ctr" rtl="0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742510" y="3234080"/>
            <a:ext cx="1760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</a:rPr>
              <a:t>the array </a:t>
            </a:r>
            <a:r>
              <a:rPr lang="en-US" altLang="zh-CN" sz="2000" b="1" dirty="0" smtClean="0"/>
              <a:t>a</a:t>
            </a:r>
            <a:endParaRPr lang="en-US" sz="2000" b="1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21" y="1058308"/>
            <a:ext cx="6831805" cy="235745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151" y="1052736"/>
            <a:ext cx="7785892" cy="23813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Note1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operator * and ++</a:t>
            </a:r>
          </a:p>
          <a:p>
            <a:pPr lvl="1"/>
            <a:r>
              <a:rPr lang="en-US" altLang="zh-CN" dirty="0"/>
              <a:t>the same precedence</a:t>
            </a:r>
          </a:p>
          <a:p>
            <a:pPr lvl="1"/>
            <a:r>
              <a:rPr lang="en-US" altLang="zh-CN" dirty="0"/>
              <a:t>associate from right to left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++*pa; *pa</a:t>
            </a:r>
            <a:r>
              <a:rPr lang="en-US" altLang="zh-CN" smtClean="0">
                <a:solidFill>
                  <a:srgbClr val="FF0000"/>
                </a:solidFill>
              </a:rPr>
              <a:t>++; *++pa;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30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Note2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array name is not a variable, so cannot be incremented.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6" y="2492896"/>
            <a:ext cx="2448272" cy="282664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7982" y="4550097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716" y="378065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282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in 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function parameters,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 difference!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50853" y="2210724"/>
            <a:ext cx="5440887" cy="2330039"/>
            <a:chOff x="3559674" y="883599"/>
            <a:chExt cx="5440887" cy="23300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674" y="883599"/>
              <a:ext cx="5440887" cy="233003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Rounded Rectangle 7"/>
            <p:cNvSpPr/>
            <p:nvPr/>
          </p:nvSpPr>
          <p:spPr>
            <a:xfrm>
              <a:off x="3559674" y="1240790"/>
              <a:ext cx="2692397" cy="240681"/>
            </a:xfrm>
            <a:prstGeom prst="round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7"/>
            <p:cNvSpPr/>
            <p:nvPr/>
          </p:nvSpPr>
          <p:spPr>
            <a:xfrm>
              <a:off x="5686855" y="2226672"/>
              <a:ext cx="2088232" cy="240681"/>
            </a:xfrm>
            <a:prstGeom prst="round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48439" y="3939745"/>
            <a:ext cx="4936062" cy="2559926"/>
            <a:chOff x="500034" y="3357563"/>
            <a:chExt cx="4936062" cy="255992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357563"/>
              <a:ext cx="4936062" cy="255992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Rounded Rectangle 8"/>
            <p:cNvSpPr/>
            <p:nvPr/>
          </p:nvSpPr>
          <p:spPr>
            <a:xfrm>
              <a:off x="642910" y="3786190"/>
              <a:ext cx="2916764" cy="240681"/>
            </a:xfrm>
            <a:prstGeom prst="round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7"/>
            <p:cNvSpPr/>
            <p:nvPr/>
          </p:nvSpPr>
          <p:spPr>
            <a:xfrm>
              <a:off x="2104923" y="4797152"/>
              <a:ext cx="2088232" cy="240681"/>
            </a:xfrm>
            <a:prstGeom prst="round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97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binary search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int </a:t>
            </a:r>
            <a:r>
              <a:rPr lang="en-US" altLang="zh-CN" sz="1800" dirty="0" err="1">
                <a:solidFill>
                  <a:schemeClr val="tx1"/>
                </a:solidFill>
              </a:rPr>
              <a:t>binsearch</a:t>
            </a:r>
            <a:r>
              <a:rPr lang="en-US" altLang="zh-CN" sz="1800" dirty="0">
                <a:solidFill>
                  <a:schemeClr val="tx1"/>
                </a:solidFill>
              </a:rPr>
              <a:t>(int x, int v[], int n</a:t>
            </a:r>
            <a:r>
              <a:rPr lang="en-US" altLang="zh-CN" sz="1800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int </a:t>
            </a:r>
            <a:r>
              <a:rPr lang="en-US" altLang="zh-CN" sz="1800" dirty="0">
                <a:solidFill>
                  <a:schemeClr val="tx1"/>
                </a:solidFill>
              </a:rPr>
              <a:t>main( )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int v[15]={3,7,12,14,19,20,26,28,30,35,37,39,40,41,45};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int a, index;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</a:t>
            </a:r>
            <a:r>
              <a:rPr lang="en-US" altLang="zh-CN" sz="1800" dirty="0" err="1">
                <a:solidFill>
                  <a:schemeClr val="tx1"/>
                </a:solidFill>
              </a:rPr>
              <a:t>scanf</a:t>
            </a:r>
            <a:r>
              <a:rPr lang="en-US" altLang="zh-CN" sz="1800" dirty="0">
                <a:solidFill>
                  <a:schemeClr val="tx1"/>
                </a:solidFill>
              </a:rPr>
              <a:t>("%d", &amp;a);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index = </a:t>
            </a:r>
            <a:r>
              <a:rPr lang="en-US" altLang="zh-CN" sz="1800" dirty="0" err="1">
                <a:solidFill>
                  <a:schemeClr val="tx1"/>
                </a:solidFill>
              </a:rPr>
              <a:t>binsearch</a:t>
            </a:r>
            <a:r>
              <a:rPr lang="en-US" altLang="zh-CN" sz="1800" dirty="0">
                <a:solidFill>
                  <a:schemeClr val="tx1"/>
                </a:solidFill>
              </a:rPr>
              <a:t>( a, v, 15 );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if(  index &gt;= 0)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</a:t>
            </a:r>
            <a:r>
              <a:rPr lang="en-US" altLang="zh-CN" sz="1800" dirty="0" err="1">
                <a:solidFill>
                  <a:schemeClr val="tx1"/>
                </a:solidFill>
              </a:rPr>
              <a:t>printf</a:t>
            </a:r>
            <a:r>
              <a:rPr lang="en-US" altLang="zh-CN" sz="1800" dirty="0">
                <a:solidFill>
                  <a:schemeClr val="tx1"/>
                </a:solidFill>
              </a:rPr>
              <a:t>("%d is found at index %d\n", a, index);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else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</a:t>
            </a:r>
            <a:r>
              <a:rPr lang="en-US" altLang="zh-CN" sz="1800" dirty="0" err="1">
                <a:solidFill>
                  <a:schemeClr val="tx1"/>
                </a:solidFill>
              </a:rPr>
              <a:t>printf</a:t>
            </a:r>
            <a:r>
              <a:rPr lang="en-US" altLang="zh-CN" sz="1800" dirty="0">
                <a:solidFill>
                  <a:schemeClr val="tx1"/>
                </a:solidFill>
              </a:rPr>
              <a:t>("%d is not found\n", a);</a:t>
            </a:r>
          </a:p>
          <a:p>
            <a:pPr marL="0" indent="0">
              <a:buNone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return 0;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}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7"/>
          <p:cNvSpPr/>
          <p:nvPr/>
        </p:nvSpPr>
        <p:spPr>
          <a:xfrm>
            <a:off x="1886587" y="3620367"/>
            <a:ext cx="2973445" cy="240681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280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期末</a:t>
            </a:r>
            <a:r>
              <a:rPr lang="zh-CN" altLang="en-US" dirty="0" smtClean="0"/>
              <a:t>考试题型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611560" y="1340768"/>
            <a:ext cx="457200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800" dirty="0"/>
              <a:t>一、判断题 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题 *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分</a:t>
            </a:r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/>
              <a:t>二、小填空 </a:t>
            </a:r>
            <a:r>
              <a:rPr lang="en-US" altLang="zh-CN" sz="2800" dirty="0" smtClean="0"/>
              <a:t>9</a:t>
            </a:r>
            <a:r>
              <a:rPr lang="zh-CN" altLang="en-US" sz="2800" dirty="0" smtClean="0"/>
              <a:t>题 </a:t>
            </a:r>
            <a:r>
              <a:rPr lang="zh-CN" altLang="en-US" sz="2800" dirty="0"/>
              <a:t>*</a:t>
            </a:r>
            <a:r>
              <a:rPr lang="en-US" altLang="zh-CN" sz="2800" dirty="0"/>
              <a:t>2</a:t>
            </a:r>
            <a:r>
              <a:rPr lang="zh-CN" altLang="en-US" sz="2800" dirty="0"/>
              <a:t>分</a:t>
            </a:r>
          </a:p>
          <a:p>
            <a:endParaRPr lang="zh-CN" altLang="en-US" sz="2800" dirty="0"/>
          </a:p>
          <a:p>
            <a:r>
              <a:rPr lang="zh-CN" altLang="en-US" sz="2800" dirty="0"/>
              <a:t>三、程序阅读 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题</a:t>
            </a:r>
            <a:r>
              <a:rPr lang="zh-CN" altLang="en-US" sz="2800" dirty="0"/>
              <a:t>*</a:t>
            </a:r>
            <a:r>
              <a:rPr lang="en-US" altLang="zh-CN" sz="2800" dirty="0"/>
              <a:t>4</a:t>
            </a:r>
            <a:r>
              <a:rPr lang="zh-CN" altLang="en-US" sz="2800" dirty="0"/>
              <a:t>分</a:t>
            </a:r>
          </a:p>
          <a:p>
            <a:endParaRPr lang="zh-CN" altLang="en-US" sz="2800" dirty="0"/>
          </a:p>
          <a:p>
            <a:r>
              <a:rPr lang="zh-CN" altLang="en-US" sz="2800" dirty="0"/>
              <a:t>四、程序填空 </a:t>
            </a:r>
            <a:r>
              <a:rPr lang="en-US" altLang="zh-CN" sz="2800" dirty="0"/>
              <a:t>15</a:t>
            </a:r>
            <a:r>
              <a:rPr lang="zh-CN" altLang="en-US" sz="2800" dirty="0"/>
              <a:t>空*</a:t>
            </a:r>
            <a:r>
              <a:rPr lang="en-US" altLang="zh-CN" sz="2800" dirty="0"/>
              <a:t>2</a:t>
            </a:r>
            <a:r>
              <a:rPr lang="zh-CN" altLang="en-US" sz="2800" dirty="0"/>
              <a:t>分</a:t>
            </a:r>
          </a:p>
          <a:p>
            <a:endParaRPr lang="zh-CN" altLang="en-US" sz="2800" dirty="0"/>
          </a:p>
          <a:p>
            <a:r>
              <a:rPr lang="zh-CN" altLang="en-US" sz="2800" dirty="0"/>
              <a:t>五、编程题 </a:t>
            </a:r>
            <a:r>
              <a:rPr lang="en-US" altLang="zh-CN" sz="2800" dirty="0"/>
              <a:t>2</a:t>
            </a:r>
            <a:r>
              <a:rPr lang="zh-CN" altLang="en-US" sz="2800" dirty="0"/>
              <a:t>题*</a:t>
            </a:r>
            <a:r>
              <a:rPr lang="en-US" altLang="zh-CN" sz="2800" dirty="0"/>
              <a:t>10</a:t>
            </a:r>
            <a:r>
              <a:rPr lang="zh-CN" altLang="en-US" sz="2800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053381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Pointers and Addresses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357454"/>
          </a:xfrm>
        </p:spPr>
        <p:txBody>
          <a:bodyPr/>
          <a:lstStyle/>
          <a:p>
            <a:r>
              <a:rPr lang="en-US" dirty="0" smtClean="0"/>
              <a:t>Variables in Memory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compiler</a:t>
            </a:r>
            <a:r>
              <a:rPr lang="en-US" dirty="0" smtClean="0"/>
              <a:t> determines where variables are placed in memory</a:t>
            </a:r>
          </a:p>
          <a:p>
            <a:pPr lvl="1"/>
            <a:r>
              <a:rPr lang="en-US" dirty="0" smtClean="0"/>
              <a:t>This placement cannot be changed by programmers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4000496" y="3357562"/>
            <a:ext cx="184377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 err="1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n;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c;</a:t>
            </a:r>
            <a:br>
              <a:rPr lang="en-US" sz="2400" b="1" dirty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>
                <a:solidFill>
                  <a:srgbClr val="3333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x;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390650" y="4643446"/>
            <a:ext cx="6838950" cy="1400242"/>
            <a:chOff x="1390650" y="4643446"/>
            <a:chExt cx="6838950" cy="1400242"/>
          </a:xfrm>
        </p:grpSpPr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1390650" y="5121292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751013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2109788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2470150" y="5121292"/>
              <a:ext cx="360363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2830513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3189288" y="5121292"/>
              <a:ext cx="360362" cy="3603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3549650" y="5121292"/>
              <a:ext cx="360363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3910013" y="5121292"/>
              <a:ext cx="360362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4270375" y="5121292"/>
              <a:ext cx="360363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4629150" y="5121292"/>
              <a:ext cx="360363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4989513" y="5121292"/>
              <a:ext cx="360362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49875" y="5121292"/>
              <a:ext cx="360363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5708650" y="5121292"/>
              <a:ext cx="360363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6069013" y="5121292"/>
              <a:ext cx="360362" cy="3603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6429375" y="5121292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6788150" y="5121292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7148513" y="5121292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7508875" y="5121292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7869238" y="5121292"/>
              <a:ext cx="360362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6" name="Text Box 56"/>
            <p:cNvSpPr txBox="1">
              <a:spLocks noChangeArrowheads="1"/>
            </p:cNvSpPr>
            <p:nvPr/>
          </p:nvSpPr>
          <p:spPr bwMode="auto">
            <a:xfrm>
              <a:off x="1600200" y="4795854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/>
                <a:t>1000</a:t>
              </a:r>
            </a:p>
          </p:txBody>
        </p:sp>
        <p:sp>
          <p:nvSpPr>
            <p:cNvPr id="27" name="Text Box 57"/>
            <p:cNvSpPr txBox="1">
              <a:spLocks noChangeArrowheads="1"/>
            </p:cNvSpPr>
            <p:nvPr/>
          </p:nvSpPr>
          <p:spPr bwMode="auto">
            <a:xfrm>
              <a:off x="2667000" y="4795854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/>
                <a:t>1003</a:t>
              </a:r>
            </a:p>
          </p:txBody>
        </p:sp>
        <p:sp>
          <p:nvSpPr>
            <p:cNvPr id="28" name="Text Box 58"/>
            <p:cNvSpPr txBox="1">
              <a:spLocks noChangeArrowheads="1"/>
            </p:cNvSpPr>
            <p:nvPr/>
          </p:nvSpPr>
          <p:spPr bwMode="auto">
            <a:xfrm>
              <a:off x="3048000" y="4643446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/>
                <a:t>1004</a:t>
              </a:r>
            </a:p>
          </p:txBody>
        </p:sp>
        <p:sp>
          <p:nvSpPr>
            <p:cNvPr id="29" name="Text Box 59"/>
            <p:cNvSpPr txBox="1">
              <a:spLocks noChangeArrowheads="1"/>
            </p:cNvSpPr>
            <p:nvPr/>
          </p:nvSpPr>
          <p:spPr bwMode="auto">
            <a:xfrm>
              <a:off x="3429000" y="4795854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/>
                <a:t>1005</a:t>
              </a:r>
            </a:p>
          </p:txBody>
        </p:sp>
        <p:sp>
          <p:nvSpPr>
            <p:cNvPr id="30" name="Text Box 60"/>
            <p:cNvSpPr txBox="1">
              <a:spLocks noChangeArrowheads="1"/>
            </p:cNvSpPr>
            <p:nvPr/>
          </p:nvSpPr>
          <p:spPr bwMode="auto">
            <a:xfrm>
              <a:off x="5962664" y="4795854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/>
                <a:t>1012</a:t>
              </a:r>
            </a:p>
          </p:txBody>
        </p:sp>
        <p:sp>
          <p:nvSpPr>
            <p:cNvPr id="31" name="AutoShape 61"/>
            <p:cNvSpPr>
              <a:spLocks/>
            </p:cNvSpPr>
            <p:nvPr/>
          </p:nvSpPr>
          <p:spPr bwMode="auto">
            <a:xfrm rot="16200000">
              <a:off x="4893473" y="4179098"/>
              <a:ext cx="214311" cy="2857522"/>
            </a:xfrm>
            <a:prstGeom prst="leftBrace">
              <a:avLst>
                <a:gd name="adj1" fmla="val 94420"/>
                <a:gd name="adj2" fmla="val 494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AutoShape 62"/>
            <p:cNvSpPr>
              <a:spLocks/>
            </p:cNvSpPr>
            <p:nvPr/>
          </p:nvSpPr>
          <p:spPr bwMode="auto">
            <a:xfrm rot="16200000">
              <a:off x="2393145" y="4893483"/>
              <a:ext cx="142876" cy="1357314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 rtl="0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AutoShape 63"/>
            <p:cNvSpPr>
              <a:spLocks/>
            </p:cNvSpPr>
            <p:nvPr/>
          </p:nvSpPr>
          <p:spPr bwMode="auto">
            <a:xfrm rot="16200000">
              <a:off x="3290878" y="5424503"/>
              <a:ext cx="152400" cy="304800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Text Box 58"/>
            <p:cNvSpPr txBox="1">
              <a:spLocks noChangeArrowheads="1"/>
            </p:cNvSpPr>
            <p:nvPr/>
          </p:nvSpPr>
          <p:spPr bwMode="auto">
            <a:xfrm>
              <a:off x="2214546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n</a:t>
              </a:r>
              <a:endParaRPr lang="en-US" sz="2000" b="1" dirty="0"/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3105144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c</a:t>
              </a:r>
              <a:endParaRPr lang="en-US" sz="2000" b="1" dirty="0"/>
            </a:p>
          </p:txBody>
        </p:sp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4714876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for pointers  p94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429024"/>
          </a:xfrm>
        </p:spPr>
        <p:txBody>
          <a:bodyPr/>
          <a:lstStyle/>
          <a:p>
            <a:r>
              <a:rPr lang="en-US" dirty="0" smtClean="0"/>
              <a:t>How to define a pointer?</a:t>
            </a:r>
          </a:p>
          <a:p>
            <a:pPr lvl="1"/>
            <a:r>
              <a:rPr lang="en-US" dirty="0"/>
              <a:t>The operator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in declaration </a:t>
            </a:r>
          </a:p>
          <a:p>
            <a:endParaRPr lang="en-US" dirty="0" smtClean="0"/>
          </a:p>
          <a:p>
            <a:r>
              <a:rPr lang="en-US" dirty="0" smtClean="0"/>
              <a:t>How to assign a pointer?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operator </a:t>
            </a:r>
            <a:r>
              <a:rPr lang="en-US" dirty="0" smtClean="0">
                <a:solidFill>
                  <a:srgbClr val="FF0000"/>
                </a:solidFill>
              </a:rPr>
              <a:t>&amp;</a:t>
            </a:r>
            <a:r>
              <a:rPr lang="en-US" dirty="0" smtClean="0"/>
              <a:t> gives the address of the variable in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04818" y="4857760"/>
            <a:ext cx="8267710" cy="1185928"/>
            <a:chOff x="304818" y="4857760"/>
            <a:chExt cx="8267710" cy="1185928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304818" y="5121292"/>
              <a:ext cx="360363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665181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1023956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1384318" y="5121292"/>
              <a:ext cx="360363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1744681" y="5121292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2103456" y="5121292"/>
              <a:ext cx="36036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2463818" y="5121292"/>
              <a:ext cx="360363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824181" y="5121292"/>
              <a:ext cx="360362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3184543" y="5121292"/>
              <a:ext cx="360363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3543318" y="5121292"/>
              <a:ext cx="360363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3903681" y="5121292"/>
              <a:ext cx="360362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4264043" y="5121292"/>
              <a:ext cx="360363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622818" y="5121292"/>
              <a:ext cx="360363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5703906" y="5121292"/>
              <a:ext cx="360362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6064268" y="5121292"/>
              <a:ext cx="360363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6423043" y="5121292"/>
              <a:ext cx="360363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6783406" y="5121292"/>
              <a:ext cx="360362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7131078" y="5121292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4" name="Rectangle 42"/>
            <p:cNvSpPr>
              <a:spLocks noChangeArrowheads="1"/>
            </p:cNvSpPr>
            <p:nvPr/>
          </p:nvSpPr>
          <p:spPr bwMode="auto">
            <a:xfrm>
              <a:off x="7491441" y="5121292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514368" y="4866513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/>
                <a:t>1000</a:t>
              </a:r>
            </a:p>
          </p:txBody>
        </p:sp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>
              <a:off x="1962168" y="4866513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/>
                <a:t>1004</a:t>
              </a: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auto">
            <a:xfrm>
              <a:off x="3414730" y="4866513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 smtClean="0"/>
                <a:t>1008</a:t>
              </a:r>
              <a:endParaRPr lang="en-US" sz="1200" b="1" dirty="0"/>
            </a:p>
          </p:txBody>
        </p:sp>
        <p:sp>
          <p:nvSpPr>
            <p:cNvPr id="30" name="AutoShape 61"/>
            <p:cNvSpPr>
              <a:spLocks/>
            </p:cNvSpPr>
            <p:nvPr/>
          </p:nvSpPr>
          <p:spPr bwMode="auto">
            <a:xfrm rot="16200000">
              <a:off x="5286382" y="3786192"/>
              <a:ext cx="142876" cy="3571900"/>
            </a:xfrm>
            <a:prstGeom prst="leftBrace">
              <a:avLst>
                <a:gd name="adj1" fmla="val 94420"/>
                <a:gd name="adj2" fmla="val 494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AutoShape 62"/>
            <p:cNvSpPr>
              <a:spLocks/>
            </p:cNvSpPr>
            <p:nvPr/>
          </p:nvSpPr>
          <p:spPr bwMode="auto">
            <a:xfrm rot="16200000">
              <a:off x="1307313" y="4893483"/>
              <a:ext cx="142876" cy="1357314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 rtl="0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Text Box 58"/>
            <p:cNvSpPr txBox="1">
              <a:spLocks noChangeArrowheads="1"/>
            </p:cNvSpPr>
            <p:nvPr/>
          </p:nvSpPr>
          <p:spPr bwMode="auto">
            <a:xfrm>
              <a:off x="1128714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x</a:t>
              </a:r>
              <a:endParaRPr lang="en-US" sz="2000" b="1" dirty="0"/>
            </a:p>
          </p:txBody>
        </p:sp>
        <p:sp>
          <p:nvSpPr>
            <p:cNvPr id="34" name="Text Box 58"/>
            <p:cNvSpPr txBox="1">
              <a:spLocks noChangeArrowheads="1"/>
            </p:cNvSpPr>
            <p:nvPr/>
          </p:nvSpPr>
          <p:spPr bwMode="auto">
            <a:xfrm>
              <a:off x="2533640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y</a:t>
              </a:r>
              <a:endParaRPr lang="en-US" sz="2000" b="1" dirty="0"/>
            </a:p>
          </p:txBody>
        </p:sp>
        <p:sp>
          <p:nvSpPr>
            <p:cNvPr id="35" name="Text Box 58"/>
            <p:cNvSpPr txBox="1">
              <a:spLocks noChangeArrowheads="1"/>
            </p:cNvSpPr>
            <p:nvPr/>
          </p:nvSpPr>
          <p:spPr bwMode="auto">
            <a:xfrm>
              <a:off x="5072066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smtClean="0"/>
                <a:t>z</a:t>
              </a:r>
              <a:endParaRPr lang="en-US" sz="2000" b="1" dirty="0"/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851803" y="5121292"/>
              <a:ext cx="360363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8212166" y="5121292"/>
              <a:ext cx="360362" cy="3603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8" name="AutoShape 62"/>
            <p:cNvSpPr>
              <a:spLocks/>
            </p:cNvSpPr>
            <p:nvPr/>
          </p:nvSpPr>
          <p:spPr bwMode="auto">
            <a:xfrm rot="16200000">
              <a:off x="2750335" y="4893483"/>
              <a:ext cx="142876" cy="1357314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 rtl="0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AutoShape 62"/>
            <p:cNvSpPr>
              <a:spLocks/>
            </p:cNvSpPr>
            <p:nvPr/>
          </p:nvSpPr>
          <p:spPr bwMode="auto">
            <a:xfrm rot="16200000">
              <a:off x="7822433" y="4893484"/>
              <a:ext cx="142876" cy="1357314"/>
            </a:xfrm>
            <a:prstGeom prst="leftBrace">
              <a:avLst>
                <a:gd name="adj1" fmla="val 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lIns="0" tIns="0" rIns="540000" bIns="0" anchor="ctr"/>
            <a:lstStyle/>
            <a:p>
              <a:pPr algn="ctr" rtl="0"/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7643834" y="5643578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 err="1" smtClean="0"/>
                <a:t>ip</a:t>
              </a:r>
              <a:endParaRPr lang="en-US" sz="2000" b="1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5572132" y="4857760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 smtClean="0"/>
                <a:t>1044</a:t>
              </a:r>
              <a:endParaRPr lang="en-US" sz="1200" b="1" dirty="0"/>
            </a:p>
          </p:txBody>
        </p:sp>
        <p:sp>
          <p:nvSpPr>
            <p:cNvPr id="43" name="Text Box 60"/>
            <p:cNvSpPr txBox="1">
              <a:spLocks noChangeArrowheads="1"/>
            </p:cNvSpPr>
            <p:nvPr/>
          </p:nvSpPr>
          <p:spPr bwMode="auto">
            <a:xfrm>
              <a:off x="6962796" y="4857760"/>
              <a:ext cx="609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1200" b="1" dirty="0" smtClean="0"/>
                <a:t>1048</a:t>
              </a:r>
              <a:endParaRPr lang="en-US" sz="1200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7" y="2204864"/>
            <a:ext cx="3755494" cy="432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65922"/>
            <a:ext cx="1188714" cy="40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for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use a pointer?</a:t>
            </a:r>
          </a:p>
          <a:p>
            <a:pPr lvl="1"/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The operator </a:t>
            </a:r>
            <a:r>
              <a:rPr lang="en-US" altLang="zh-CN" dirty="0" smtClean="0">
                <a:solidFill>
                  <a:srgbClr val="FF0000"/>
                </a:solidFill>
              </a:rPr>
              <a:t>*</a:t>
            </a:r>
            <a:r>
              <a:rPr lang="en-US" altLang="zh-CN" dirty="0" smtClean="0"/>
              <a:t> : indirection operator</a:t>
            </a:r>
          </a:p>
          <a:p>
            <a:pPr lvl="1"/>
            <a:r>
              <a:rPr lang="zh-CN" altLang="en-US" dirty="0" smtClean="0"/>
              <a:t>间接引用运算符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dirty="0" smtClean="0"/>
              <a:t>Another way of pointer 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1492006" cy="5040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31477"/>
            <a:ext cx="1368152" cy="4886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1607219" cy="432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and *</a:t>
            </a:r>
            <a:r>
              <a:rPr lang="en-US" dirty="0" err="1" smtClean="0"/>
              <a:t>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246"/>
            <a:ext cx="8229600" cy="5072098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equal to </a:t>
            </a:r>
            <a:r>
              <a:rPr lang="en-US" dirty="0" smtClean="0">
                <a:solidFill>
                  <a:srgbClr val="FF0000"/>
                </a:solidFill>
              </a:rPr>
              <a:t>x = x+10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equal to </a:t>
            </a:r>
            <a:r>
              <a:rPr lang="en-US" dirty="0" smtClean="0">
                <a:solidFill>
                  <a:srgbClr val="FF0000"/>
                </a:solidFill>
              </a:rPr>
              <a:t>y = x+1</a:t>
            </a:r>
            <a:r>
              <a:rPr lang="en-US" dirty="0" smtClean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5576"/>
            <a:ext cx="1944216" cy="432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3688"/>
            <a:ext cx="1656184" cy="4838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86" y="332656"/>
            <a:ext cx="1710886" cy="5859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Pointers</a:t>
            </a:r>
          </a:p>
          <a:p>
            <a:pPr lvl="1"/>
            <a:r>
              <a:rPr lang="en-US" altLang="zh-CN" dirty="0" smtClean="0"/>
              <a:t>Declaration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Assignment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Reference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0"/>
          <a:stretch/>
        </p:blipFill>
        <p:spPr bwMode="auto">
          <a:xfrm>
            <a:off x="3827632" y="1772816"/>
            <a:ext cx="1175083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860"/>
          <a:stretch/>
        </p:blipFill>
        <p:spPr bwMode="auto">
          <a:xfrm>
            <a:off x="3830571" y="372146"/>
            <a:ext cx="2634096" cy="432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01" y="2636912"/>
            <a:ext cx="1188714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01" y="3356992"/>
            <a:ext cx="1607219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15" y="3356992"/>
            <a:ext cx="1298153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左右箭头 9"/>
          <p:cNvSpPr/>
          <p:nvPr/>
        </p:nvSpPr>
        <p:spPr>
          <a:xfrm>
            <a:off x="5487645" y="3356992"/>
            <a:ext cx="956563" cy="36004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66" y="5013176"/>
            <a:ext cx="1492006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97" y="4337893"/>
            <a:ext cx="1368152" cy="468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52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5.2 Pointers and function arguments  p95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function: swap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48" y="1772816"/>
            <a:ext cx="4975098" cy="432048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958780" y="680442"/>
            <a:ext cx="29337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54824"/>
            <a:ext cx="5420540" cy="62865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ounded Rectangle 12"/>
          <p:cNvSpPr/>
          <p:nvPr/>
        </p:nvSpPr>
        <p:spPr>
          <a:xfrm>
            <a:off x="1547664" y="908720"/>
            <a:ext cx="2607487" cy="36004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/>
          <p:cNvSpPr/>
          <p:nvPr/>
        </p:nvSpPr>
        <p:spPr>
          <a:xfrm>
            <a:off x="755577" y="1916832"/>
            <a:ext cx="1584176" cy="79208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2"/>
          <p:cNvSpPr/>
          <p:nvPr/>
        </p:nvSpPr>
        <p:spPr>
          <a:xfrm>
            <a:off x="755577" y="5229200"/>
            <a:ext cx="1872207" cy="36004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P27-28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Modify a variable in a calling routine, the caller must provide the address!</a:t>
            </a:r>
          </a:p>
          <a:p>
            <a:r>
              <a:rPr lang="en-US" altLang="zh-CN" dirty="0" smtClean="0"/>
              <a:t>The array elements cannot be copied and passed!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12/30/2015 1:00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16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do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o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CCBD0"/>
        </a:accent5>
        <a:accent6>
          <a:srgbClr val="1B49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第九章 数据库</Template>
  <TotalTime>68247</TotalTime>
  <Words>550</Words>
  <Application>Microsoft Office PowerPoint</Application>
  <PresentationFormat>全屏显示(4:3)</PresentationFormat>
  <Paragraphs>185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m62-dots</vt:lpstr>
      <vt:lpstr>1_It’s not the design of your template</vt:lpstr>
      <vt:lpstr>Pointers and Arrays</vt:lpstr>
      <vt:lpstr>5.1 Pointers and Addresses </vt:lpstr>
      <vt:lpstr>Operators for pointers  p94</vt:lpstr>
      <vt:lpstr>Operators for pointers</vt:lpstr>
      <vt:lpstr>x and *ip </vt:lpstr>
      <vt:lpstr>Summary</vt:lpstr>
      <vt:lpstr>5.2 Pointers and function arguments  p95</vt:lpstr>
      <vt:lpstr>PowerPoint 演示文稿</vt:lpstr>
      <vt:lpstr>P27-28</vt:lpstr>
      <vt:lpstr>5.3 Pointers and Arrays</vt:lpstr>
      <vt:lpstr>Pointers and Arrays</vt:lpstr>
      <vt:lpstr>pa = a;  pa+1?  pa+2?</vt:lpstr>
      <vt:lpstr>Note1</vt:lpstr>
      <vt:lpstr>Note2</vt:lpstr>
      <vt:lpstr>How about in parameters?</vt:lpstr>
      <vt:lpstr>binary search</vt:lpstr>
      <vt:lpstr>期末考试题型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</dc:title>
  <dc:creator>nli</dc:creator>
  <cp:lastModifiedBy>nli</cp:lastModifiedBy>
  <cp:revision>1126</cp:revision>
  <cp:lastPrinted>2013-12-04T13:41:13Z</cp:lastPrinted>
  <dcterms:created xsi:type="dcterms:W3CDTF">2012-05-05T01:33:29Z</dcterms:created>
  <dcterms:modified xsi:type="dcterms:W3CDTF">2015-12-30T05:01:21Z</dcterms:modified>
</cp:coreProperties>
</file>