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12"/>
  </p:notesMasterIdLst>
  <p:sldIdLst>
    <p:sldId id="366" r:id="rId3"/>
    <p:sldId id="368" r:id="rId4"/>
    <p:sldId id="367" r:id="rId5"/>
    <p:sldId id="369" r:id="rId6"/>
    <p:sldId id="370" r:id="rId7"/>
    <p:sldId id="373" r:id="rId8"/>
    <p:sldId id="380" r:id="rId9"/>
    <p:sldId id="379" r:id="rId10"/>
    <p:sldId id="3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DE5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78836" autoAdjust="0"/>
  </p:normalViewPr>
  <p:slideViewPr>
    <p:cSldViewPr>
      <p:cViewPr varScale="1">
        <p:scale>
          <a:sx n="56" d="100"/>
          <a:sy n="56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35F4B-E275-4A84-AA3C-60C0546D16B3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0A239-023F-481E-BF60-774EF9A8B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1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Temp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92275" y="2538413"/>
            <a:ext cx="6407150" cy="890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02013"/>
            <a:ext cx="6400800" cy="792162"/>
          </a:xfrm>
        </p:spPr>
        <p:txBody>
          <a:bodyPr anchor="ctr"/>
          <a:lstStyle>
            <a:lvl1pPr marL="0" indent="0"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CEAFAA-99EF-4821-85B6-03383D48126C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07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16818F-B4DC-475A-98B4-933519B356E5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5113"/>
            <a:ext cx="2057400" cy="5602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5113"/>
            <a:ext cx="6019800" cy="5602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DA23C-790D-4A76-A1FE-E085EB66D3C7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229600" cy="734995"/>
          </a:xfrm>
        </p:spPr>
        <p:txBody>
          <a:bodyPr/>
          <a:lstStyle>
            <a:lvl1pPr>
              <a:defRPr sz="360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华文隶书" pitchFamily="2" charset="-12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/>
          <a:lstStyle>
            <a:lvl2pPr>
              <a:buFont typeface="华文楷体" pitchFamily="2" charset="-122"/>
              <a:buChar char="−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096232-2643-41FB-8793-C1FBF55D6A83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CA3FD8-8200-4B42-B7D1-C733069E82F1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687EFD-4622-41FF-8381-347E2FE4CF61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DCC372-0F7B-4B10-AC21-F6F6444B9EE2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A5AAD5-AD16-40DA-A749-CBA665664C12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B0E75B-FDA0-4285-A327-5E0CC28469BF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36A57-4066-4EB0-BE8D-AE16E92906DE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3E294-484D-4290-91F1-5527B36EE15A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m62.net/" TargetMode="Externa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hyperlink" Target="http://www.m62.net/powerpoint-slides/" TargetMode="Externa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://www.m62.net/presentation-theory/bullet-points-dont-work/beyond-bullet-points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hyperlink" Target="http://www.m62.net/powerpoint-training/" TargetMode="Externa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Temp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2984"/>
            <a:ext cx="82296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2958BF87-DC97-433B-846D-30C0E9C4429A}" type="datetime8">
              <a:rPr lang="en-US" smtClean="0"/>
              <a:pPr/>
              <a:t>1/6/2016 9:18 AM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597650"/>
            <a:ext cx="2895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35600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5113"/>
            <a:ext cx="8229600" cy="73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3">
              <a:lumMod val="50000"/>
            </a:schemeClr>
          </a:solidFill>
          <a:latin typeface="Verdana" pitchFamily="34" charset="0"/>
          <a:ea typeface="华文隶书" pitchFamily="2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b="1">
          <a:solidFill>
            <a:schemeClr val="tx2"/>
          </a:solidFill>
          <a:latin typeface="Courier New" pitchFamily="49" charset="0"/>
          <a:ea typeface="华文楷体" pitchFamily="2" charset="-122"/>
          <a:cs typeface="Courier New" pitchFamily="49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600" b="1">
          <a:solidFill>
            <a:schemeClr val="accent4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accent3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9D9D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-93663" y="6453188"/>
            <a:ext cx="85328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/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m62 </a:t>
            </a:r>
            <a:r>
              <a:rPr lang="en-US" sz="1200" dirty="0" err="1">
                <a:solidFill>
                  <a:srgbClr val="4D4D4D"/>
                </a:solidFill>
                <a:latin typeface="Neo Sans" pitchFamily="34" charset="0"/>
              </a:rPr>
              <a:t>visualcommunications</a:t>
            </a:r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 is the global leader in presentation effectiveness, from offices in the UK, USA, and Singapore</a:t>
            </a:r>
          </a:p>
        </p:txBody>
      </p:sp>
      <p:pic>
        <p:nvPicPr>
          <p:cNvPr id="12292" name="Picture 4" descr="m62-logo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502650" y="6484938"/>
            <a:ext cx="381000" cy="257175"/>
          </a:xfrm>
          <a:prstGeom prst="rect">
            <a:avLst/>
          </a:prstGeom>
          <a:noFill/>
        </p:spPr>
      </p:pic>
      <p:pic>
        <p:nvPicPr>
          <p:cNvPr id="12293" name="Picture 5" descr="1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60350" y="777875"/>
            <a:ext cx="2000250" cy="1457325"/>
          </a:xfrm>
          <a:prstGeom prst="rect">
            <a:avLst/>
          </a:prstGeom>
          <a:noFill/>
        </p:spPr>
      </p:pic>
      <p:pic>
        <p:nvPicPr>
          <p:cNvPr id="12294" name="Picture 6" descr="2">
            <a:hlinkClick r:id="rId17"/>
          </p:cNvPr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87338" y="2673350"/>
            <a:ext cx="2000250" cy="1457325"/>
          </a:xfrm>
          <a:prstGeom prst="rect">
            <a:avLst/>
          </a:prstGeom>
          <a:noFill/>
        </p:spPr>
      </p:pic>
      <p:pic>
        <p:nvPicPr>
          <p:cNvPr id="12295" name="Picture 7" descr="3">
            <a:hlinkClick r:id="rId19"/>
          </p:cNvPr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287338" y="4568825"/>
            <a:ext cx="2000250" cy="1457325"/>
          </a:xfrm>
          <a:prstGeom prst="rect">
            <a:avLst/>
          </a:prstGeom>
          <a:noFill/>
        </p:spPr>
      </p:pic>
      <p:sp>
        <p:nvSpPr>
          <p:cNvPr id="12296" name="Text Box 8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379413" y="2290763"/>
            <a:ext cx="16367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Beyond Bullet Points</a:t>
            </a:r>
          </a:p>
        </p:txBody>
      </p:sp>
      <p:sp>
        <p:nvSpPr>
          <p:cNvPr id="12297" name="Text Box 9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379413" y="4189413"/>
            <a:ext cx="1417637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Slides</a:t>
            </a:r>
          </a:p>
        </p:txBody>
      </p:sp>
      <p:sp>
        <p:nvSpPr>
          <p:cNvPr id="12298" name="Text Box 10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379413" y="6084888"/>
            <a:ext cx="15986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Training</a:t>
            </a:r>
          </a:p>
        </p:txBody>
      </p:sp>
      <p:pic>
        <p:nvPicPr>
          <p:cNvPr id="12299" name="Picture 11" descr="bg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2520950" y="777875"/>
            <a:ext cx="6362700" cy="5248275"/>
          </a:xfrm>
          <a:prstGeom prst="rect">
            <a:avLst/>
          </a:prstGeom>
          <a:noFill/>
        </p:spPr>
      </p:pic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8575" y="188913"/>
            <a:ext cx="91154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It’s not the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design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of your template, it’s what you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do with it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that counts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Lecture14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 p127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collection of </a:t>
            </a:r>
            <a:r>
              <a:rPr lang="en-US" dirty="0" smtClean="0">
                <a:solidFill>
                  <a:srgbClr val="FF0000"/>
                </a:solidFill>
              </a:rPr>
              <a:t>one or more </a:t>
            </a:r>
            <a:r>
              <a:rPr lang="en-US" dirty="0" smtClean="0"/>
              <a:t>variables, possibly of different types, grouped together under </a:t>
            </a:r>
            <a:r>
              <a:rPr lang="en-US" dirty="0" smtClean="0">
                <a:solidFill>
                  <a:srgbClr val="FF0000"/>
                </a:solidFill>
              </a:rPr>
              <a:t>a single name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Help to organize complicated data.</a:t>
            </a:r>
          </a:p>
          <a:p>
            <a:pPr lvl="1"/>
            <a:r>
              <a:rPr lang="en-US" dirty="0" smtClean="0"/>
              <a:t>A set of attribute. 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employee: name, address, social security number, salary</a:t>
            </a:r>
          </a:p>
          <a:p>
            <a:pPr lvl="2"/>
            <a:r>
              <a:rPr lang="en-US" dirty="0" smtClean="0"/>
              <a:t>point: a pair of coordinates</a:t>
            </a:r>
          </a:p>
          <a:p>
            <a:pPr lvl="2"/>
            <a:r>
              <a:rPr lang="en-US" dirty="0" smtClean="0"/>
              <a:t>rectangle: a pair of points 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structures</a:t>
            </a:r>
            <a:br>
              <a:rPr lang="en-US" dirty="0" smtClean="0"/>
            </a:br>
            <a:r>
              <a:rPr lang="zh-CN" altLang="en-US" dirty="0">
                <a:solidFill>
                  <a:srgbClr val="FF0000"/>
                </a:solidFill>
              </a:rPr>
              <a:t>声明</a:t>
            </a:r>
            <a:r>
              <a:rPr lang="zh-CN" altLang="en-US" dirty="0" smtClean="0">
                <a:solidFill>
                  <a:srgbClr val="FF0000"/>
                </a:solidFill>
              </a:rPr>
              <a:t>结构体类型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85860"/>
            <a:ext cx="3714776" cy="506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Declare </a:t>
            </a:r>
            <a:r>
              <a:rPr lang="en-US" smtClean="0"/>
              <a:t>a </a:t>
            </a:r>
            <a:r>
              <a:rPr lang="en-US" dirty="0" smtClean="0"/>
              <a:t>variable of structure</a:t>
            </a:r>
            <a:br>
              <a:rPr lang="en-US" dirty="0" smtClean="0"/>
            </a:br>
            <a:r>
              <a:rPr lang="zh-CN" altLang="en-US" dirty="0">
                <a:solidFill>
                  <a:srgbClr val="FF0000"/>
                </a:solidFill>
              </a:rPr>
              <a:t>声明</a:t>
            </a:r>
            <a:r>
              <a:rPr lang="zh-CN" altLang="en-US" dirty="0" smtClean="0">
                <a:solidFill>
                  <a:srgbClr val="FF0000"/>
                </a:solidFill>
              </a:rPr>
              <a:t>结构体变量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31" y="1285860"/>
            <a:ext cx="8810687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285720" y="1500174"/>
            <a:ext cx="2428892" cy="35719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786050" y="1500174"/>
            <a:ext cx="500066" cy="35719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357554" y="1500174"/>
            <a:ext cx="5357850" cy="35719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Callout 1 9"/>
          <p:cNvSpPr/>
          <p:nvPr/>
        </p:nvSpPr>
        <p:spPr>
          <a:xfrm>
            <a:off x="285720" y="2285992"/>
            <a:ext cx="2714644" cy="428628"/>
          </a:xfrm>
          <a:prstGeom prst="borderCallout1">
            <a:avLst>
              <a:gd name="adj1" fmla="val -3319"/>
              <a:gd name="adj2" fmla="val 48487"/>
              <a:gd name="adj3" fmla="val -119222"/>
              <a:gd name="adj4" fmla="val 52146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结构体类型</a:t>
            </a:r>
            <a:endParaRPr lang="en-US" sz="2400" b="1" dirty="0"/>
          </a:p>
        </p:txBody>
      </p:sp>
      <p:sp>
        <p:nvSpPr>
          <p:cNvPr id="12" name="Line Callout 1 11"/>
          <p:cNvSpPr/>
          <p:nvPr/>
        </p:nvSpPr>
        <p:spPr>
          <a:xfrm>
            <a:off x="1857356" y="3429000"/>
            <a:ext cx="2714644" cy="428628"/>
          </a:xfrm>
          <a:prstGeom prst="borderCallout1">
            <a:avLst>
              <a:gd name="adj1" fmla="val -3319"/>
              <a:gd name="adj2" fmla="val 48487"/>
              <a:gd name="adj3" fmla="val -369335"/>
              <a:gd name="adj4" fmla="val 44596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结构体变量</a:t>
            </a:r>
            <a:endParaRPr lang="en-US" sz="2400" b="1" dirty="0"/>
          </a:p>
        </p:txBody>
      </p:sp>
      <p:sp>
        <p:nvSpPr>
          <p:cNvPr id="13" name="Line Callout 1 12"/>
          <p:cNvSpPr/>
          <p:nvPr/>
        </p:nvSpPr>
        <p:spPr>
          <a:xfrm>
            <a:off x="5072066" y="2643182"/>
            <a:ext cx="2714644" cy="642942"/>
          </a:xfrm>
          <a:prstGeom prst="borderCallout1">
            <a:avLst>
              <a:gd name="adj1" fmla="val -3319"/>
              <a:gd name="adj2" fmla="val 48487"/>
              <a:gd name="adj3" fmla="val -124126"/>
              <a:gd name="adj4" fmla="val 4343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结构体变量</a:t>
            </a:r>
            <a:r>
              <a:rPr lang="en-US" altLang="zh-CN" sz="2400" b="1" dirty="0" smtClean="0"/>
              <a:t/>
            </a:r>
            <a:br>
              <a:rPr lang="en-US" altLang="zh-CN" sz="2400" b="1" dirty="0" smtClean="0"/>
            </a:br>
            <a:r>
              <a:rPr lang="zh-CN" altLang="en-US" sz="2400" b="1" dirty="0" smtClean="0"/>
              <a:t>的初始化</a:t>
            </a:r>
            <a:endParaRPr lang="en-US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an array of structure</a:t>
            </a:r>
            <a:br>
              <a:rPr lang="en-US" dirty="0" smtClean="0"/>
            </a:br>
            <a:r>
              <a:rPr lang="zh-CN" altLang="en-US" dirty="0" smtClean="0">
                <a:solidFill>
                  <a:srgbClr val="FF0000"/>
                </a:solidFill>
              </a:rPr>
              <a:t>声明</a:t>
            </a:r>
            <a:r>
              <a:rPr lang="zh-CN" altLang="en-US" dirty="0">
                <a:solidFill>
                  <a:srgbClr val="FF0000"/>
                </a:solidFill>
              </a:rPr>
              <a:t>结构体变量数组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p118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2420888"/>
            <a:ext cx="759109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ounded Rectangle 9"/>
          <p:cNvSpPr/>
          <p:nvPr/>
        </p:nvSpPr>
        <p:spPr>
          <a:xfrm>
            <a:off x="3851920" y="2520890"/>
            <a:ext cx="2642066" cy="330995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9"/>
          <p:cNvSpPr/>
          <p:nvPr/>
        </p:nvSpPr>
        <p:spPr>
          <a:xfrm>
            <a:off x="921822" y="2494695"/>
            <a:ext cx="2786082" cy="35719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Access the members of a structure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36976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1857356" y="2143116"/>
            <a:ext cx="2928958" cy="35719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Callout 1 7"/>
          <p:cNvSpPr/>
          <p:nvPr/>
        </p:nvSpPr>
        <p:spPr>
          <a:xfrm>
            <a:off x="1500166" y="3357562"/>
            <a:ext cx="3357586" cy="642942"/>
          </a:xfrm>
          <a:prstGeom prst="borderCallout1">
            <a:avLst>
              <a:gd name="adj1" fmla="val -3319"/>
              <a:gd name="adj2" fmla="val 48487"/>
              <a:gd name="adj3" fmla="val -131483"/>
              <a:gd name="adj4" fmla="val 5779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访问结构体变量的成员</a:t>
            </a:r>
            <a:endParaRPr lang="en-US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改写</a:t>
            </a:r>
            <a:r>
              <a:rPr lang="en-US" altLang="zh-CN" dirty="0" smtClean="0"/>
              <a:t>lab work 5-5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92696"/>
            <a:ext cx="7128792" cy="5708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ounded Rectangle 6"/>
          <p:cNvSpPr/>
          <p:nvPr/>
        </p:nvSpPr>
        <p:spPr>
          <a:xfrm>
            <a:off x="827584" y="892696"/>
            <a:ext cx="3096344" cy="664096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6"/>
          <p:cNvSpPr/>
          <p:nvPr/>
        </p:nvSpPr>
        <p:spPr>
          <a:xfrm>
            <a:off x="1299415" y="2420888"/>
            <a:ext cx="1832425" cy="33204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6"/>
          <p:cNvSpPr/>
          <p:nvPr/>
        </p:nvSpPr>
        <p:spPr>
          <a:xfrm>
            <a:off x="1273932" y="3095120"/>
            <a:ext cx="2433972" cy="549904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6"/>
          <p:cNvSpPr/>
          <p:nvPr/>
        </p:nvSpPr>
        <p:spPr>
          <a:xfrm>
            <a:off x="1583668" y="4293096"/>
            <a:ext cx="2484276" cy="33204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6"/>
          <p:cNvSpPr/>
          <p:nvPr/>
        </p:nvSpPr>
        <p:spPr>
          <a:xfrm>
            <a:off x="1835696" y="4625144"/>
            <a:ext cx="6120680" cy="664096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000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5976664" cy="6398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517683" y="260648"/>
            <a:ext cx="2470141" cy="100811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6"/>
          <p:cNvSpPr/>
          <p:nvPr/>
        </p:nvSpPr>
        <p:spPr>
          <a:xfrm>
            <a:off x="555824" y="1268760"/>
            <a:ext cx="2432000" cy="33204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6"/>
          <p:cNvSpPr/>
          <p:nvPr/>
        </p:nvSpPr>
        <p:spPr>
          <a:xfrm>
            <a:off x="683568" y="2420888"/>
            <a:ext cx="1872208" cy="115212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6"/>
          <p:cNvSpPr/>
          <p:nvPr/>
        </p:nvSpPr>
        <p:spPr>
          <a:xfrm>
            <a:off x="827584" y="3789040"/>
            <a:ext cx="2160240" cy="504056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6"/>
          <p:cNvSpPr/>
          <p:nvPr/>
        </p:nvSpPr>
        <p:spPr>
          <a:xfrm>
            <a:off x="1007604" y="4869160"/>
            <a:ext cx="3996444" cy="936104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1123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</a:t>
            </a:r>
            <a:r>
              <a:rPr lang="zh-CN" altLang="en-US" dirty="0" smtClean="0"/>
              <a:t>课程未讲</a:t>
            </a:r>
            <a:r>
              <a:rPr lang="zh-CN" altLang="en-US" smtClean="0"/>
              <a:t>到的其他重要</a:t>
            </a:r>
            <a:r>
              <a:rPr lang="zh-CN" altLang="en-US" dirty="0" smtClean="0"/>
              <a:t>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位运算符（</a:t>
            </a:r>
            <a:r>
              <a:rPr lang="en-US" altLang="zh-CN" dirty="0" smtClean="0"/>
              <a:t>bitwise operator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递归函数（</a:t>
            </a:r>
            <a:r>
              <a:rPr lang="en-US" altLang="zh-CN" dirty="0" smtClean="0"/>
              <a:t>recursive function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动态内存分配（</a:t>
            </a:r>
            <a:r>
              <a:rPr lang="en-US" altLang="zh-CN" dirty="0" err="1" smtClean="0"/>
              <a:t>malloc</a:t>
            </a:r>
            <a:r>
              <a:rPr lang="zh-CN" altLang="en-US" dirty="0" smtClean="0"/>
              <a:t>，</a:t>
            </a:r>
            <a:r>
              <a:rPr lang="en-US" altLang="zh-CN" dirty="0" smtClean="0"/>
              <a:t>free</a:t>
            </a:r>
            <a:r>
              <a:rPr lang="zh-CN" altLang="en-US" dirty="0" smtClean="0"/>
              <a:t>函数）</a:t>
            </a:r>
            <a:endParaRPr lang="en-US" altLang="zh-CN" dirty="0" smtClean="0"/>
          </a:p>
          <a:p>
            <a:r>
              <a:rPr lang="zh-CN" altLang="en-US" dirty="0" smtClean="0"/>
              <a:t>函数的指针</a:t>
            </a:r>
            <a:endParaRPr lang="en-US" altLang="zh-CN" dirty="0" smtClean="0"/>
          </a:p>
          <a:p>
            <a:r>
              <a:rPr lang="en-US" altLang="zh-CN" dirty="0" err="1" smtClean="0"/>
              <a:t>struct</a:t>
            </a:r>
            <a:r>
              <a:rPr lang="en-US" altLang="zh-CN" dirty="0" smtClean="0"/>
              <a:t> </a:t>
            </a:r>
            <a:r>
              <a:rPr lang="zh-CN" altLang="en-US" dirty="0" smtClean="0"/>
              <a:t>的变种</a:t>
            </a:r>
            <a:r>
              <a:rPr lang="en-US" altLang="zh-CN" dirty="0" smtClean="0"/>
              <a:t> union </a:t>
            </a:r>
            <a:r>
              <a:rPr lang="zh-CN" altLang="en-US" dirty="0" smtClean="0"/>
              <a:t>类型</a:t>
            </a:r>
            <a:endParaRPr lang="en-US" altLang="zh-CN" dirty="0" smtClean="0"/>
          </a:p>
          <a:p>
            <a:r>
              <a:rPr lang="zh-CN" altLang="en-US" dirty="0" smtClean="0"/>
              <a:t>文件操作（打开文件，读写文件，关闭文件）</a:t>
            </a:r>
            <a:endParaRPr lang="en-US" altLang="zh-CN" dirty="0" smtClean="0"/>
          </a:p>
          <a:p>
            <a:r>
              <a:rPr lang="en-US" altLang="zh-CN" dirty="0" smtClean="0"/>
              <a:t>main</a:t>
            </a:r>
            <a:r>
              <a:rPr lang="zh-CN" altLang="en-US" dirty="0" smtClean="0"/>
              <a:t>函数参数列表</a:t>
            </a:r>
            <a:endParaRPr lang="en-US" altLang="zh-CN" dirty="0" smtClean="0"/>
          </a:p>
          <a:p>
            <a:pPr lvl="1"/>
            <a:r>
              <a:rPr lang="en-US" altLang="zh-CN" dirty="0" err="1"/>
              <a:t>int</a:t>
            </a:r>
            <a:r>
              <a:rPr lang="en-US" altLang="zh-CN" dirty="0"/>
              <a:t> main(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err="1"/>
              <a:t>argc</a:t>
            </a:r>
            <a:r>
              <a:rPr lang="en-US" altLang="zh-CN" dirty="0"/>
              <a:t>, char *</a:t>
            </a:r>
            <a:r>
              <a:rPr lang="en-US" altLang="zh-CN" dirty="0" err="1"/>
              <a:t>argv</a:t>
            </a:r>
            <a:r>
              <a:rPr lang="en-US" altLang="zh-CN" dirty="0"/>
              <a:t>[])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1/6/2016 9:18 AM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694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62-do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62-do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3">
        <a:dk1>
          <a:srgbClr val="003300"/>
        </a:dk1>
        <a:lt1>
          <a:srgbClr val="FFFFFF"/>
        </a:lt1>
        <a:dk2>
          <a:srgbClr val="FFFFFF"/>
        </a:dk2>
        <a:lt2>
          <a:srgbClr val="808080"/>
        </a:lt2>
        <a:accent1>
          <a:srgbClr val="239BA6"/>
        </a:accent1>
        <a:accent2>
          <a:srgbClr val="1F5126"/>
        </a:accent2>
        <a:accent3>
          <a:srgbClr val="FFFFFF"/>
        </a:accent3>
        <a:accent4>
          <a:srgbClr val="002A00"/>
        </a:accent4>
        <a:accent5>
          <a:srgbClr val="ACCBD0"/>
        </a:accent5>
        <a:accent6>
          <a:srgbClr val="1B4921"/>
        </a:accent6>
        <a:hlink>
          <a:srgbClr val="559085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’s not the design of your template">
  <a:themeElements>
    <a:clrScheme name="1_It’s not the design of your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135971"/>
      </a:hlink>
      <a:folHlink>
        <a:srgbClr val="99CC00"/>
      </a:folHlink>
    </a:clrScheme>
    <a:fontScheme name="1_It’s not the design of your template">
      <a:majorFont>
        <a:latin typeface="Neo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It’s not the design of you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13597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第九章 数据库</Template>
  <TotalTime>67262</TotalTime>
  <Words>173</Words>
  <Application>Microsoft Office PowerPoint</Application>
  <PresentationFormat>全屏显示(4:3)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m62-dots</vt:lpstr>
      <vt:lpstr>1_It’s not the design of your template</vt:lpstr>
      <vt:lpstr>Structure</vt:lpstr>
      <vt:lpstr>Structures p127</vt:lpstr>
      <vt:lpstr>Declare structures 声明结构体类型</vt:lpstr>
      <vt:lpstr>Declare a variable of structure 声明结构体变量</vt:lpstr>
      <vt:lpstr>Declare an array of structure 声明结构体变量数组</vt:lpstr>
      <vt:lpstr>Access the members of a structure</vt:lpstr>
      <vt:lpstr>改写lab work 5-5</vt:lpstr>
      <vt:lpstr>PowerPoint 演示文稿</vt:lpstr>
      <vt:lpstr>本课程未讲到的其他重要内容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nli</dc:creator>
  <cp:lastModifiedBy>nli</cp:lastModifiedBy>
  <cp:revision>1074</cp:revision>
  <dcterms:created xsi:type="dcterms:W3CDTF">2012-05-05T01:33:29Z</dcterms:created>
  <dcterms:modified xsi:type="dcterms:W3CDTF">2016-01-06T01:19:51Z</dcterms:modified>
</cp:coreProperties>
</file>