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</p:sldMasterIdLst>
  <p:notesMasterIdLst>
    <p:notesMasterId r:id="rId56"/>
  </p:notesMasterIdLst>
  <p:sldIdLst>
    <p:sldId id="256" r:id="rId3"/>
    <p:sldId id="323" r:id="rId4"/>
    <p:sldId id="358" r:id="rId5"/>
    <p:sldId id="327" r:id="rId6"/>
    <p:sldId id="325" r:id="rId7"/>
    <p:sldId id="338" r:id="rId8"/>
    <p:sldId id="336" r:id="rId9"/>
    <p:sldId id="326" r:id="rId10"/>
    <p:sldId id="324" r:id="rId11"/>
    <p:sldId id="335" r:id="rId12"/>
    <p:sldId id="328" r:id="rId13"/>
    <p:sldId id="361" r:id="rId14"/>
    <p:sldId id="329" r:id="rId15"/>
    <p:sldId id="330" r:id="rId16"/>
    <p:sldId id="331" r:id="rId17"/>
    <p:sldId id="337" r:id="rId18"/>
    <p:sldId id="332" r:id="rId19"/>
    <p:sldId id="333" r:id="rId20"/>
    <p:sldId id="381" r:id="rId21"/>
    <p:sldId id="365" r:id="rId22"/>
    <p:sldId id="366" r:id="rId23"/>
    <p:sldId id="368" r:id="rId24"/>
    <p:sldId id="360" r:id="rId25"/>
    <p:sldId id="334" r:id="rId26"/>
    <p:sldId id="341" r:id="rId27"/>
    <p:sldId id="339" r:id="rId28"/>
    <p:sldId id="340" r:id="rId29"/>
    <p:sldId id="351" r:id="rId30"/>
    <p:sldId id="352" r:id="rId31"/>
    <p:sldId id="342" r:id="rId32"/>
    <p:sldId id="349" r:id="rId33"/>
    <p:sldId id="350" r:id="rId34"/>
    <p:sldId id="353" r:id="rId35"/>
    <p:sldId id="354" r:id="rId36"/>
    <p:sldId id="378" r:id="rId37"/>
    <p:sldId id="344" r:id="rId38"/>
    <p:sldId id="357" r:id="rId39"/>
    <p:sldId id="380" r:id="rId40"/>
    <p:sldId id="364" r:id="rId41"/>
    <p:sldId id="343" r:id="rId42"/>
    <p:sldId id="355" r:id="rId43"/>
    <p:sldId id="356" r:id="rId44"/>
    <p:sldId id="369" r:id="rId45"/>
    <p:sldId id="370" r:id="rId46"/>
    <p:sldId id="382" r:id="rId47"/>
    <p:sldId id="371" r:id="rId48"/>
    <p:sldId id="373" r:id="rId49"/>
    <p:sldId id="372" r:id="rId50"/>
    <p:sldId id="375" r:id="rId51"/>
    <p:sldId id="376" r:id="rId52"/>
    <p:sldId id="374" r:id="rId53"/>
    <p:sldId id="379" r:id="rId54"/>
    <p:sldId id="310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896" autoAdjust="0"/>
  </p:normalViewPr>
  <p:slideViewPr>
    <p:cSldViewPr>
      <p:cViewPr varScale="1">
        <p:scale>
          <a:sx n="55" d="100"/>
          <a:sy n="55" d="100"/>
        </p:scale>
        <p:origin x="-9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35F4B-E275-4A84-AA3C-60C0546D16B3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0A239-023F-481E-BF60-774EF9A8BE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64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28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0A239-023F-481E-BF60-774EF9A8BE5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39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0 1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1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0A239-023F-481E-BF60-774EF9A8BE5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2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0A239-023F-481E-BF60-774EF9A8BE5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35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0A239-023F-481E-BF60-774EF9A8BE5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35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Temp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92275" y="2538413"/>
            <a:ext cx="6407150" cy="8905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402013"/>
            <a:ext cx="6400800" cy="792162"/>
          </a:xfrm>
        </p:spPr>
        <p:txBody>
          <a:bodyPr anchor="ctr"/>
          <a:lstStyle>
            <a:lvl1pPr marL="0" indent="0"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>
          <a:ln algn="ctr"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CEAFAA-99EF-4821-85B6-03383D48126C}" type="datetime8">
              <a:rPr lang="en-US" smtClean="0"/>
              <a:pPr/>
              <a:t>10/28/2015 9:29 AM</a:t>
            </a:fld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>
          <a:ln algn="ctr"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>
          <a:ln algn="ctr"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6B8E71-FE22-4563-9496-4184DB90F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07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16818F-B4DC-475A-98B4-933519B356E5}" type="datetime8">
              <a:rPr lang="en-US" smtClean="0"/>
              <a:pPr/>
              <a:t>10/28/2015 9:29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B8E71-FE22-4563-9496-4184DB90F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5113"/>
            <a:ext cx="2057400" cy="5602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5113"/>
            <a:ext cx="6019800" cy="5602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0DA23C-790D-4A76-A1FE-E085EB66D3C7}" type="datetime8">
              <a:rPr lang="en-US" smtClean="0"/>
              <a:pPr/>
              <a:t>10/28/2015 9:29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B8E71-FE22-4563-9496-4184DB90F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5113"/>
            <a:ext cx="8229600" cy="734995"/>
          </a:xfrm>
        </p:spPr>
        <p:txBody>
          <a:bodyPr/>
          <a:lstStyle>
            <a:lvl1pPr>
              <a:defRPr sz="360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华文隶书" pitchFamily="2" charset="-12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072098"/>
          </a:xfrm>
        </p:spPr>
        <p:txBody>
          <a:bodyPr/>
          <a:lstStyle>
            <a:lvl2pPr>
              <a:buFont typeface="华文楷体" pitchFamily="2" charset="-122"/>
              <a:buChar char="−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096232-2643-41FB-8793-C1FBF55D6A83}" type="datetime8">
              <a:rPr lang="en-US" smtClean="0"/>
              <a:pPr/>
              <a:t>10/28/2015 9:29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B8E71-FE22-4563-9496-4184DB90F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CA3FD8-8200-4B42-B7D1-C733069E82F1}" type="datetime8">
              <a:rPr lang="en-US" smtClean="0"/>
              <a:pPr/>
              <a:t>10/28/2015 9:29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B8E71-FE22-4563-9496-4184DB90F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687EFD-4622-41FF-8381-347E2FE4CF61}" type="datetime8">
              <a:rPr lang="en-US" smtClean="0"/>
              <a:pPr/>
              <a:t>10/28/2015 9:29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B8E71-FE22-4563-9496-4184DB90F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DCC372-0F7B-4B10-AC21-F6F6444B9EE2}" type="datetime8">
              <a:rPr lang="en-US" smtClean="0"/>
              <a:pPr/>
              <a:t>10/28/2015 9:29 AM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B8E71-FE22-4563-9496-4184DB90F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A5AAD5-AD16-40DA-A749-CBA665664C12}" type="datetime8">
              <a:rPr lang="en-US" smtClean="0"/>
              <a:pPr/>
              <a:t>10/28/2015 9:29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B8E71-FE22-4563-9496-4184DB90F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B0E75B-FDA0-4285-A327-5E0CC28469BF}" type="datetime8">
              <a:rPr lang="en-US" smtClean="0"/>
              <a:pPr/>
              <a:t>10/28/2015 9:29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B8E71-FE22-4563-9496-4184DB90F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536A57-4066-4EB0-BE8D-AE16E92906DE}" type="datetime8">
              <a:rPr lang="en-US" smtClean="0"/>
              <a:pPr/>
              <a:t>10/28/2015 9:29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B8E71-FE22-4563-9496-4184DB90F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63E294-484D-4290-91F1-5527B36EE15A}" type="datetime8">
              <a:rPr lang="en-US" smtClean="0"/>
              <a:pPr/>
              <a:t>10/28/2015 9:29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B8E71-FE22-4563-9496-4184DB90F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21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Tem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2984"/>
            <a:ext cx="822960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597650"/>
            <a:ext cx="2133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latin typeface="Arial" charset="0"/>
              </a:defRPr>
            </a:lvl1pPr>
          </a:lstStyle>
          <a:p>
            <a:fld id="{2958BF87-DC97-433B-846D-30C0E9C4429A}" type="datetime8">
              <a:rPr lang="en-US" smtClean="0"/>
              <a:pPr/>
              <a:t>10/28/2015 9:29 AM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3" y="6597650"/>
            <a:ext cx="2895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35600" y="6597650"/>
            <a:ext cx="2133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latin typeface="Arial" charset="0"/>
              </a:defRPr>
            </a:lvl1pPr>
          </a:lstStyle>
          <a:p>
            <a:fld id="{016B8E71-FE22-4563-9496-4184DB90FE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5113"/>
            <a:ext cx="8229600" cy="73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wipe dir="r"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3">
              <a:lumMod val="50000"/>
            </a:schemeClr>
          </a:solidFill>
          <a:latin typeface="Verdana" pitchFamily="34" charset="0"/>
          <a:ea typeface="华文隶书" pitchFamily="2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 b="1">
          <a:solidFill>
            <a:schemeClr val="tx2"/>
          </a:solidFill>
          <a:latin typeface="Courier New" pitchFamily="49" charset="0"/>
          <a:ea typeface="华文楷体" pitchFamily="2" charset="-122"/>
          <a:cs typeface="Courier New" pitchFamily="49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600" b="1">
          <a:solidFill>
            <a:schemeClr val="accent4">
              <a:lumMod val="75000"/>
            </a:schemeClr>
          </a:solidFill>
          <a:latin typeface="Courier New" pitchFamily="49" charset="0"/>
          <a:ea typeface="华文楷体" pitchFamily="2" charset="-122"/>
          <a:cs typeface="Courier New" pitchFamily="49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accent3">
              <a:lumMod val="75000"/>
            </a:schemeClr>
          </a:solidFill>
          <a:latin typeface="Courier New" pitchFamily="49" charset="0"/>
          <a:ea typeface="华文楷体" pitchFamily="2" charset="-122"/>
          <a:cs typeface="Courier New" pitchFamily="49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Courier New" pitchFamily="49" charset="0"/>
          <a:ea typeface="华文楷体" pitchFamily="2" charset="-122"/>
          <a:cs typeface="Courier New" pitchFamily="49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Courier New" pitchFamily="49" charset="0"/>
          <a:ea typeface="华文楷体" pitchFamily="2" charset="-122"/>
          <a:cs typeface="Courier New" pitchFamily="49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Arial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US" sz="1200" dirty="0">
                <a:solidFill>
                  <a:srgbClr val="4D4D4D"/>
                </a:solidFill>
                <a:latin typeface="Neo Sans" pitchFamily="34" charset="0"/>
              </a:rPr>
              <a:t>m62 </a:t>
            </a:r>
            <a:r>
              <a:rPr lang="en-US" sz="1200" dirty="0" err="1">
                <a:solidFill>
                  <a:srgbClr val="4D4D4D"/>
                </a:solidFill>
                <a:latin typeface="Neo Sans" pitchFamily="34" charset="0"/>
              </a:rPr>
              <a:t>visualcommunications</a:t>
            </a:r>
            <a:r>
              <a:rPr lang="en-US" sz="1200" dirty="0">
                <a:solidFill>
                  <a:srgbClr val="4D4D4D"/>
                </a:solidFill>
                <a:latin typeface="Neo Sans" pitchFamily="34" charset="0"/>
              </a:rPr>
              <a:t> is the global leader in presentation effectiveness, from offices in the UK, USA, and Singapore</a:t>
            </a:r>
          </a:p>
        </p:txBody>
      </p:sp>
      <p:pic>
        <p:nvPicPr>
          <p:cNvPr id="12292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</p:spPr>
      </p:pic>
      <p:pic>
        <p:nvPicPr>
          <p:cNvPr id="12293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</p:spPr>
      </p:pic>
      <p:pic>
        <p:nvPicPr>
          <p:cNvPr id="12294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</p:spPr>
      </p:pic>
      <p:pic>
        <p:nvPicPr>
          <p:cNvPr id="12295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</p:spPr>
      </p:pic>
      <p:sp>
        <p:nvSpPr>
          <p:cNvPr id="12296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US" sz="140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12297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US" sz="140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12298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US" sz="140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12299" name="Picture 11" descr="b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</p:spPr>
      </p:pic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210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US" sz="2100" b="1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US" sz="210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US" sz="2100" b="1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US" sz="210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Operators &amp; Expressions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D4E2106-01E1-4471-A383-C51C3E4C0A8E}" type="datetime8">
              <a:rPr lang="en-US" smtClean="0"/>
              <a:pPr/>
              <a:t>10/28/2015 9:29 AM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4. Type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4422"/>
            <a:ext cx="8507288" cy="5072098"/>
          </a:xfrm>
        </p:spPr>
        <p:txBody>
          <a:bodyPr/>
          <a:lstStyle/>
          <a:p>
            <a:r>
              <a:rPr lang="en-US" altLang="zh-CN" dirty="0" smtClean="0"/>
              <a:t>Determines variables: </a:t>
            </a:r>
          </a:p>
          <a:p>
            <a:pPr lvl="1"/>
            <a:r>
              <a:rPr lang="en-US" altLang="zh-CN" dirty="0" smtClean="0"/>
              <a:t>the </a:t>
            </a:r>
            <a:r>
              <a:rPr lang="en-US" altLang="zh-CN" dirty="0"/>
              <a:t>set of values it can have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what </a:t>
            </a:r>
            <a:r>
              <a:rPr lang="en-US" altLang="zh-CN" dirty="0"/>
              <a:t>operations can be </a:t>
            </a:r>
            <a:r>
              <a:rPr lang="en-US" altLang="zh-CN" dirty="0" smtClean="0"/>
              <a:t>performed on it</a:t>
            </a:r>
          </a:p>
          <a:p>
            <a:pPr lvl="1"/>
            <a:endParaRPr lang="en-US" altLang="zh-CN" dirty="0" smtClean="0"/>
          </a:p>
          <a:p>
            <a:r>
              <a:rPr lang="en-US" altLang="zh-CN" dirty="0" smtClean="0"/>
              <a:t>Example</a:t>
            </a:r>
          </a:p>
          <a:p>
            <a:pPr lvl="1"/>
            <a:r>
              <a:rPr lang="en-US" altLang="zh-CN" dirty="0" smtClean="0"/>
              <a:t>int: cannot be floats </a:t>
            </a:r>
          </a:p>
          <a:p>
            <a:pPr lvl="1"/>
            <a:r>
              <a:rPr lang="en-US" altLang="zh-CN" dirty="0" smtClean="0"/>
              <a:t>% ++ -- : only accept integers</a:t>
            </a:r>
          </a:p>
          <a:p>
            <a:pPr lvl="1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10/28/2015 9:29 AM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7941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5. Name of variables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Names are made up of </a:t>
            </a:r>
            <a:r>
              <a:rPr lang="en-US" altLang="zh-CN" dirty="0">
                <a:solidFill>
                  <a:srgbClr val="FF0000"/>
                </a:solidFill>
              </a:rPr>
              <a:t>letters and </a:t>
            </a:r>
            <a:r>
              <a:rPr lang="en-US" altLang="zh-CN" dirty="0" smtClean="0">
                <a:solidFill>
                  <a:srgbClr val="FF0000"/>
                </a:solidFill>
              </a:rPr>
              <a:t>digits</a:t>
            </a:r>
          </a:p>
          <a:p>
            <a:r>
              <a:rPr lang="en-US" altLang="zh-CN" dirty="0" smtClean="0"/>
              <a:t>the </a:t>
            </a:r>
            <a:r>
              <a:rPr lang="en-US" altLang="zh-CN" dirty="0"/>
              <a:t>first character must be a </a:t>
            </a:r>
            <a:r>
              <a:rPr lang="en-US" altLang="zh-CN" dirty="0" smtClean="0"/>
              <a:t>letter</a:t>
            </a:r>
          </a:p>
          <a:p>
            <a:pPr lvl="1"/>
            <a:r>
              <a:rPr lang="en-US" altLang="zh-CN" dirty="0" smtClean="0"/>
              <a:t>The </a:t>
            </a:r>
            <a:r>
              <a:rPr lang="en-US" altLang="zh-CN" dirty="0"/>
              <a:t>underscore </a:t>
            </a:r>
            <a:r>
              <a:rPr lang="en-US" altLang="zh-CN" dirty="0" smtClean="0">
                <a:solidFill>
                  <a:srgbClr val="FF0000"/>
                </a:solidFill>
              </a:rPr>
              <a:t>'_' </a:t>
            </a:r>
            <a:r>
              <a:rPr lang="en-US" altLang="zh-CN" dirty="0">
                <a:solidFill>
                  <a:srgbClr val="FF0000"/>
                </a:solidFill>
              </a:rPr>
              <a:t>counts as a </a:t>
            </a:r>
            <a:r>
              <a:rPr lang="en-US" altLang="zh-CN" dirty="0" smtClean="0">
                <a:solidFill>
                  <a:srgbClr val="FF0000"/>
                </a:solidFill>
              </a:rPr>
              <a:t>letter</a:t>
            </a:r>
          </a:p>
          <a:p>
            <a:r>
              <a:rPr lang="en-US" altLang="zh-CN" dirty="0" smtClean="0"/>
              <a:t>Upper </a:t>
            </a:r>
            <a:r>
              <a:rPr lang="en-US" altLang="zh-CN" dirty="0"/>
              <a:t>and lower case letters are </a:t>
            </a:r>
            <a:r>
              <a:rPr lang="en-US" altLang="zh-CN" dirty="0" smtClean="0"/>
              <a:t>distinct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x </a:t>
            </a:r>
            <a:r>
              <a:rPr lang="en-US" altLang="zh-CN" dirty="0">
                <a:solidFill>
                  <a:srgbClr val="FF0000"/>
                </a:solidFill>
              </a:rPr>
              <a:t>and X are two different names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10/28/2015 9:29 AM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6757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 to learn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Some basic definitions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More data types</a:t>
            </a:r>
          </a:p>
          <a:p>
            <a:r>
              <a:rPr lang="en-US" altLang="zh-CN" dirty="0"/>
              <a:t>Deeper into ASCII</a:t>
            </a:r>
          </a:p>
          <a:p>
            <a:r>
              <a:rPr lang="en-US" altLang="zh-CN" dirty="0" smtClean="0"/>
              <a:t>New operators</a:t>
            </a:r>
          </a:p>
          <a:p>
            <a:r>
              <a:rPr lang="en-US" altLang="zh-CN" dirty="0" smtClean="0"/>
              <a:t>Type conversion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10/28/2015 9:29 AM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656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More data </a:t>
            </a:r>
            <a:r>
              <a:rPr lang="en-US" altLang="zh-CN" dirty="0" smtClean="0"/>
              <a:t>types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More precision?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10/28/2015 9:29 AM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1"/>
            <a:ext cx="5357478" cy="371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4744"/>
            <a:ext cx="2235619" cy="1853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圆角矩形 7"/>
          <p:cNvSpPr/>
          <p:nvPr/>
        </p:nvSpPr>
        <p:spPr>
          <a:xfrm>
            <a:off x="1187624" y="2528672"/>
            <a:ext cx="1944216" cy="7563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2163456" y="3437976"/>
            <a:ext cx="680352" cy="450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2315856" y="4293096"/>
            <a:ext cx="1176024" cy="450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Line Callout 1 7"/>
          <p:cNvSpPr/>
          <p:nvPr/>
        </p:nvSpPr>
        <p:spPr>
          <a:xfrm>
            <a:off x="5364088" y="3270994"/>
            <a:ext cx="2479230" cy="590822"/>
          </a:xfrm>
          <a:prstGeom prst="borderCallout1">
            <a:avLst>
              <a:gd name="adj1" fmla="val 52009"/>
              <a:gd name="adj2" fmla="val -2206"/>
              <a:gd name="adj3" fmla="val -65601"/>
              <a:gd name="adj4" fmla="val -9118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b="1" dirty="0">
                <a:solidFill>
                  <a:srgbClr val="0070C0"/>
                </a:solidFill>
              </a:rPr>
              <a:t> single </a:t>
            </a:r>
            <a:r>
              <a:rPr lang="en-US" altLang="zh-CN" b="1" dirty="0" smtClean="0">
                <a:solidFill>
                  <a:srgbClr val="0070C0"/>
                </a:solidFill>
              </a:rPr>
              <a:t>floating-point number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2836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 we need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10/28/2015 9:29 AM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6" name="内容占位符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2222660"/>
              </p:ext>
            </p:extLst>
          </p:nvPr>
        </p:nvGraphicFramePr>
        <p:xfrm>
          <a:off x="395536" y="1988840"/>
          <a:ext cx="8424935" cy="175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1778"/>
                <a:gridCol w="2267719"/>
                <a:gridCol w="2267719"/>
                <a:gridCol w="2267719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integers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characters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Single</a:t>
                      </a:r>
                      <a:r>
                        <a:rPr lang="en-US" altLang="zh-CN" baseline="0" dirty="0" smtClean="0"/>
                        <a:t> floating point number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Type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int</a:t>
                      </a:r>
                      <a:r>
                        <a:rPr lang="en-US" altLang="zh-CN" dirty="0" smtClean="0"/>
                        <a:t> a;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char c;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Read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scanf</a:t>
                      </a:r>
                      <a:r>
                        <a:rPr lang="en-US" altLang="zh-CN" dirty="0" smtClean="0"/>
                        <a:t>(“%</a:t>
                      </a:r>
                      <a:r>
                        <a:rPr lang="en-US" altLang="zh-CN" dirty="0" err="1" smtClean="0"/>
                        <a:t>d”,&amp;a</a:t>
                      </a:r>
                      <a:r>
                        <a:rPr lang="en-US" altLang="zh-CN" dirty="0" smtClean="0"/>
                        <a:t>);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scanf</a:t>
                      </a:r>
                      <a:r>
                        <a:rPr lang="en-US" altLang="zh-CN" dirty="0" smtClean="0"/>
                        <a:t>(“%</a:t>
                      </a:r>
                      <a:r>
                        <a:rPr lang="en-US" altLang="zh-CN" dirty="0" err="1" smtClean="0"/>
                        <a:t>c”,&amp;c</a:t>
                      </a:r>
                      <a:r>
                        <a:rPr lang="en-US" altLang="zh-CN" dirty="0" smtClean="0"/>
                        <a:t>);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Print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 smtClean="0"/>
                        <a:t>printf</a:t>
                      </a:r>
                      <a:r>
                        <a:rPr lang="en-US" altLang="zh-CN" dirty="0" smtClean="0"/>
                        <a:t>(“%</a:t>
                      </a:r>
                      <a:r>
                        <a:rPr lang="en-US" altLang="zh-CN" dirty="0" err="1" smtClean="0"/>
                        <a:t>d”,a</a:t>
                      </a:r>
                      <a:r>
                        <a:rPr lang="en-US" altLang="zh-CN" dirty="0" smtClean="0"/>
                        <a:t>);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 smtClean="0"/>
                        <a:t>printf</a:t>
                      </a:r>
                      <a:r>
                        <a:rPr lang="en-US" altLang="zh-CN" dirty="0" smtClean="0"/>
                        <a:t>(“%</a:t>
                      </a:r>
                      <a:r>
                        <a:rPr lang="en-US" altLang="zh-CN" dirty="0" err="1" smtClean="0"/>
                        <a:t>c”,c</a:t>
                      </a:r>
                      <a:r>
                        <a:rPr lang="en-US" altLang="zh-CN" dirty="0" smtClean="0"/>
                        <a:t>);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05416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 we need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10/28/2015 9:29 AM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6" name="内容占位符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4942327"/>
              </p:ext>
            </p:extLst>
          </p:nvPr>
        </p:nvGraphicFramePr>
        <p:xfrm>
          <a:off x="395536" y="1988840"/>
          <a:ext cx="8424935" cy="175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1778"/>
                <a:gridCol w="2267719"/>
                <a:gridCol w="2267719"/>
                <a:gridCol w="2267719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integers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characters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Single</a:t>
                      </a:r>
                      <a:r>
                        <a:rPr lang="en-US" altLang="zh-CN" baseline="0" dirty="0" smtClean="0"/>
                        <a:t> floating point number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Type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int</a:t>
                      </a:r>
                      <a:r>
                        <a:rPr lang="en-US" altLang="zh-CN" dirty="0" smtClean="0"/>
                        <a:t> a;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char c;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float v;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Read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scanf</a:t>
                      </a:r>
                      <a:r>
                        <a:rPr lang="en-US" altLang="zh-CN" dirty="0" smtClean="0"/>
                        <a:t>(“%</a:t>
                      </a:r>
                      <a:r>
                        <a:rPr lang="en-US" altLang="zh-CN" dirty="0" err="1" smtClean="0"/>
                        <a:t>d”,&amp;a</a:t>
                      </a:r>
                      <a:r>
                        <a:rPr lang="en-US" altLang="zh-CN" dirty="0" smtClean="0"/>
                        <a:t>);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scanf</a:t>
                      </a:r>
                      <a:r>
                        <a:rPr lang="en-US" altLang="zh-CN" dirty="0" smtClean="0"/>
                        <a:t>(“%</a:t>
                      </a:r>
                      <a:r>
                        <a:rPr lang="en-US" altLang="zh-CN" dirty="0" err="1" smtClean="0"/>
                        <a:t>c”,&amp;c</a:t>
                      </a:r>
                      <a:r>
                        <a:rPr lang="en-US" altLang="zh-CN" dirty="0" smtClean="0"/>
                        <a:t>);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 smtClean="0"/>
                        <a:t>scanf</a:t>
                      </a:r>
                      <a:r>
                        <a:rPr lang="en-US" altLang="zh-CN" dirty="0" smtClean="0"/>
                        <a:t>(“%</a:t>
                      </a:r>
                      <a:r>
                        <a:rPr lang="en-US" altLang="zh-CN" dirty="0" err="1" smtClean="0"/>
                        <a:t>f”,&amp;v</a:t>
                      </a:r>
                      <a:r>
                        <a:rPr lang="en-US" altLang="zh-CN" dirty="0" smtClean="0"/>
                        <a:t>);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Print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 smtClean="0"/>
                        <a:t>printf</a:t>
                      </a:r>
                      <a:r>
                        <a:rPr lang="en-US" altLang="zh-CN" dirty="0" smtClean="0"/>
                        <a:t>(“%</a:t>
                      </a:r>
                      <a:r>
                        <a:rPr lang="en-US" altLang="zh-CN" dirty="0" err="1" smtClean="0"/>
                        <a:t>d”,a</a:t>
                      </a:r>
                      <a:r>
                        <a:rPr lang="en-US" altLang="zh-CN" dirty="0" smtClean="0"/>
                        <a:t>);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 smtClean="0"/>
                        <a:t>printf</a:t>
                      </a:r>
                      <a:r>
                        <a:rPr lang="en-US" altLang="zh-CN" dirty="0" smtClean="0"/>
                        <a:t>(“%</a:t>
                      </a:r>
                      <a:r>
                        <a:rPr lang="en-US" altLang="zh-CN" dirty="0" err="1" smtClean="0"/>
                        <a:t>c”,c</a:t>
                      </a:r>
                      <a:r>
                        <a:rPr lang="en-US" altLang="zh-CN" dirty="0" smtClean="0"/>
                        <a:t>);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 smtClean="0"/>
                        <a:t>printf</a:t>
                      </a:r>
                      <a:r>
                        <a:rPr lang="en-US" altLang="zh-CN" dirty="0" smtClean="0"/>
                        <a:t>(“%</a:t>
                      </a:r>
                      <a:r>
                        <a:rPr lang="en-US" altLang="zh-CN" dirty="0" err="1" smtClean="0"/>
                        <a:t>f”,v</a:t>
                      </a:r>
                      <a:r>
                        <a:rPr lang="en-US" altLang="zh-CN" dirty="0" smtClean="0"/>
                        <a:t>);</a:t>
                      </a:r>
                      <a:endParaRPr lang="zh-CN" alt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4317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 types (p36)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Basic data types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10/28/2015 9:29 AM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45122"/>
            <a:ext cx="6851835" cy="178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1438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Fahrenheit to Celsius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Single floating-point version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10/28/2015 9:29 AM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483108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圆角矩形 6"/>
          <p:cNvSpPr/>
          <p:nvPr/>
        </p:nvSpPr>
        <p:spPr>
          <a:xfrm>
            <a:off x="2195736" y="2780928"/>
            <a:ext cx="1944216" cy="7563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2915816" y="3573016"/>
            <a:ext cx="680352" cy="450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3107944" y="4365104"/>
            <a:ext cx="1176024" cy="450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23980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smtClean="0"/>
              <a:t>Too many digits </a:t>
            </a:r>
            <a:r>
              <a:rPr lang="en-US" altLang="zh-CN" sz="2800" dirty="0"/>
              <a:t> after </a:t>
            </a:r>
            <a:r>
              <a:rPr lang="en-US" altLang="zh-CN" sz="2800" dirty="0" smtClean="0"/>
              <a:t>the decimal point?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More about %f</a:t>
            </a:r>
          </a:p>
          <a:p>
            <a:pPr lvl="1"/>
            <a:r>
              <a:rPr lang="en-US" altLang="zh-CN" dirty="0" smtClean="0"/>
              <a:t> format the number to </a:t>
            </a:r>
            <a:r>
              <a:rPr lang="en-US" altLang="zh-CN" dirty="0" smtClean="0">
                <a:solidFill>
                  <a:srgbClr val="FF0000"/>
                </a:solidFill>
              </a:rPr>
              <a:t>two</a:t>
            </a:r>
            <a:r>
              <a:rPr lang="en-US" altLang="zh-CN" dirty="0" smtClean="0"/>
              <a:t> digits </a:t>
            </a:r>
            <a:r>
              <a:rPr lang="en-US" altLang="zh-CN" dirty="0"/>
              <a:t> after </a:t>
            </a:r>
            <a:r>
              <a:rPr lang="en-US" altLang="zh-CN" dirty="0" smtClean="0"/>
              <a:t>the decimal </a:t>
            </a:r>
            <a:r>
              <a:rPr lang="en-US" altLang="zh-CN" dirty="0"/>
              <a:t>point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 %.</a:t>
            </a:r>
            <a:r>
              <a:rPr lang="en-US" altLang="zh-CN" dirty="0" smtClean="0">
                <a:solidFill>
                  <a:srgbClr val="FF0000"/>
                </a:solidFill>
              </a:rPr>
              <a:t>2</a:t>
            </a:r>
            <a:r>
              <a:rPr lang="en-US" altLang="zh-CN" dirty="0" smtClean="0"/>
              <a:t>f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10/28/2015 9:29 AM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25" y="3429000"/>
            <a:ext cx="6413050" cy="172819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17870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Review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1. ASCII Code</a:t>
            </a:r>
          </a:p>
          <a:p>
            <a:r>
              <a:rPr lang="en-US" altLang="zh-CN" dirty="0" smtClean="0"/>
              <a:t>2. Basic Definition</a:t>
            </a:r>
          </a:p>
          <a:p>
            <a:pPr lvl="1"/>
            <a:r>
              <a:rPr lang="en-US" altLang="zh-CN" dirty="0"/>
              <a:t>Variables &amp; Constants</a:t>
            </a:r>
          </a:p>
          <a:p>
            <a:pPr lvl="1"/>
            <a:r>
              <a:rPr lang="en-US" altLang="zh-CN" dirty="0"/>
              <a:t>Operators</a:t>
            </a:r>
          </a:p>
          <a:p>
            <a:pPr lvl="1"/>
            <a:r>
              <a:rPr lang="en-US" altLang="zh-CN" dirty="0"/>
              <a:t>Expressions</a:t>
            </a:r>
          </a:p>
          <a:p>
            <a:pPr lvl="1"/>
            <a:r>
              <a:rPr lang="en-US" altLang="zh-CN" dirty="0" smtClean="0"/>
              <a:t>Name </a:t>
            </a:r>
            <a:r>
              <a:rPr lang="en-US" altLang="zh-CN" dirty="0"/>
              <a:t>of variables</a:t>
            </a:r>
          </a:p>
          <a:p>
            <a:r>
              <a:rPr lang="en-US" altLang="zh-CN" dirty="0" smtClean="0"/>
              <a:t>3. Types</a:t>
            </a:r>
          </a:p>
          <a:p>
            <a:pPr lvl="1"/>
            <a:r>
              <a:rPr lang="en-US" altLang="zh-CN" dirty="0" smtClean="0"/>
              <a:t>int char float </a:t>
            </a:r>
          </a:p>
          <a:p>
            <a:pPr lvl="1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10/28/2015 9:29 AM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343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 to learn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Some basic definitions</a:t>
            </a:r>
          </a:p>
          <a:p>
            <a:r>
              <a:rPr lang="en-US" altLang="zh-CN" dirty="0" smtClean="0"/>
              <a:t>More data types</a:t>
            </a:r>
          </a:p>
          <a:p>
            <a:pPr lvl="1"/>
            <a:r>
              <a:rPr lang="en-US" altLang="zh-CN" dirty="0" err="1" smtClean="0">
                <a:solidFill>
                  <a:srgbClr val="00B050"/>
                </a:solidFill>
              </a:rPr>
              <a:t>int</a:t>
            </a:r>
            <a:r>
              <a:rPr lang="en-US" altLang="zh-CN" dirty="0" smtClean="0">
                <a:solidFill>
                  <a:srgbClr val="00B050"/>
                </a:solidFill>
              </a:rPr>
              <a:t> char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float double</a:t>
            </a:r>
          </a:p>
          <a:p>
            <a:r>
              <a:rPr lang="en-US" altLang="zh-CN" dirty="0"/>
              <a:t>Deeper into ASCII</a:t>
            </a:r>
          </a:p>
          <a:p>
            <a:r>
              <a:rPr lang="en-US" altLang="zh-CN" dirty="0" smtClean="0"/>
              <a:t>New operators</a:t>
            </a:r>
          </a:p>
          <a:p>
            <a:pPr lvl="1"/>
            <a:r>
              <a:rPr lang="en-US" altLang="zh-CN" dirty="0" smtClean="0">
                <a:solidFill>
                  <a:srgbClr val="00B050"/>
                </a:solidFill>
              </a:rPr>
              <a:t> + - * /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% &amp;&amp; || ! ++ -- += etc…</a:t>
            </a:r>
          </a:p>
          <a:p>
            <a:r>
              <a:rPr lang="en-US" altLang="zh-CN" dirty="0" smtClean="0"/>
              <a:t>Type conversion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10/28/2015 9:29 AM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8254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 to learn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Some basic definitions</a:t>
            </a:r>
          </a:p>
          <a:p>
            <a:r>
              <a:rPr lang="en-US" altLang="zh-CN" dirty="0" smtClean="0"/>
              <a:t>More data types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Deeper into ASCII</a:t>
            </a:r>
          </a:p>
          <a:p>
            <a:r>
              <a:rPr lang="en-US" altLang="zh-CN" dirty="0" smtClean="0"/>
              <a:t>New operators</a:t>
            </a:r>
          </a:p>
          <a:p>
            <a:r>
              <a:rPr lang="en-US" altLang="zh-CN" dirty="0" smtClean="0"/>
              <a:t>Type conversion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10/28/2015 9:29 AM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741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How ASCII code stored in memory?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Value, not figure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10/28/2015 9:29 AM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031" y="5051648"/>
            <a:ext cx="3600450" cy="6096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931" y="2298972"/>
            <a:ext cx="1390650" cy="47625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3391"/>
            <a:ext cx="1181100" cy="495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13391"/>
            <a:ext cx="990600" cy="4762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13391"/>
            <a:ext cx="2590800" cy="5143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4" b="14905"/>
          <a:stretch/>
        </p:blipFill>
        <p:spPr bwMode="auto">
          <a:xfrm>
            <a:off x="6156176" y="3213391"/>
            <a:ext cx="2686050" cy="495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731" y="4221088"/>
            <a:ext cx="1466850" cy="495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31031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Groups of </a:t>
            </a:r>
            <a:r>
              <a:rPr lang="en-US" altLang="zh-CN" dirty="0" err="1" smtClean="0"/>
              <a:t>Ascii</a:t>
            </a:r>
            <a:r>
              <a:rPr lang="en-US" altLang="zh-CN" dirty="0" smtClean="0"/>
              <a:t> code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Digits</a:t>
            </a:r>
          </a:p>
          <a:p>
            <a:pPr lvl="1"/>
            <a:r>
              <a:rPr lang="en-US" altLang="zh-CN" dirty="0" smtClean="0"/>
              <a:t>‘0’-’9’</a:t>
            </a:r>
          </a:p>
          <a:p>
            <a:r>
              <a:rPr lang="en-US" altLang="zh-CN" dirty="0" smtClean="0"/>
              <a:t>Upper-case letters</a:t>
            </a:r>
          </a:p>
          <a:p>
            <a:pPr lvl="1"/>
            <a:r>
              <a:rPr lang="en-US" altLang="zh-CN" dirty="0" smtClean="0"/>
              <a:t>‘A’-’Z’</a:t>
            </a:r>
          </a:p>
          <a:p>
            <a:r>
              <a:rPr lang="en-US" altLang="zh-CN" dirty="0" smtClean="0"/>
              <a:t>Lower-case letters</a:t>
            </a:r>
          </a:p>
          <a:p>
            <a:pPr lvl="1"/>
            <a:r>
              <a:rPr lang="en-US" altLang="zh-CN" dirty="0" smtClean="0"/>
              <a:t>‘a’-’z’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10/28/2015 9:29 AM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41977"/>
            <a:ext cx="3812883" cy="122413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4586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 to learn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Some basic definitions</a:t>
            </a:r>
          </a:p>
          <a:p>
            <a:r>
              <a:rPr lang="en-US" altLang="zh-CN" dirty="0" smtClean="0"/>
              <a:t>More data types</a:t>
            </a:r>
          </a:p>
          <a:p>
            <a:r>
              <a:rPr lang="en-US" altLang="zh-CN" dirty="0"/>
              <a:t>Deeper into ASCII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New operators</a:t>
            </a:r>
          </a:p>
          <a:p>
            <a:r>
              <a:rPr lang="en-US" altLang="zh-CN" dirty="0" smtClean="0"/>
              <a:t>Type conversion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10/28/2015 9:29 AM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656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Arithmetic Operators p41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+ - * / </a:t>
            </a:r>
            <a:r>
              <a:rPr lang="en-US" altLang="zh-CN" dirty="0" smtClean="0"/>
              <a:t>%</a:t>
            </a:r>
            <a:endParaRPr lang="en-US" altLang="zh-CN" dirty="0"/>
          </a:p>
          <a:p>
            <a:r>
              <a:rPr lang="en-US" altLang="zh-CN" dirty="0" smtClean="0"/>
              <a:t>The special one: </a:t>
            </a:r>
            <a:r>
              <a:rPr lang="en-US" altLang="zh-CN" dirty="0" smtClean="0">
                <a:solidFill>
                  <a:srgbClr val="FF0000"/>
                </a:solidFill>
              </a:rPr>
              <a:t>%</a:t>
            </a:r>
          </a:p>
          <a:p>
            <a:pPr lvl="1"/>
            <a:r>
              <a:rPr lang="en-US" altLang="zh-CN" dirty="0" smtClean="0"/>
              <a:t>produce the remainder: </a:t>
            </a:r>
            <a:endParaRPr lang="en-US" altLang="zh-CN" dirty="0"/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cannot</a:t>
            </a:r>
            <a:r>
              <a:rPr lang="en-US" altLang="zh-CN" dirty="0" smtClean="0"/>
              <a:t> </a:t>
            </a:r>
            <a:r>
              <a:rPr lang="en-US" altLang="zh-CN" dirty="0"/>
              <a:t>be applied to </a:t>
            </a:r>
            <a:r>
              <a:rPr lang="en-US" altLang="zh-CN" dirty="0">
                <a:solidFill>
                  <a:srgbClr val="0000FF"/>
                </a:solidFill>
              </a:rPr>
              <a:t>float</a:t>
            </a:r>
            <a:r>
              <a:rPr lang="en-US" altLang="zh-CN" dirty="0"/>
              <a:t> </a:t>
            </a:r>
            <a:r>
              <a:rPr lang="en-US" altLang="zh-CN" dirty="0" smtClean="0"/>
              <a:t>numbers</a:t>
            </a:r>
          </a:p>
          <a:p>
            <a:pPr lvl="1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10/28/2015 9:29 AM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32856"/>
            <a:ext cx="139049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45024"/>
            <a:ext cx="3816424" cy="10512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78619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Arithmetic Operators p41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Precedence</a:t>
            </a:r>
          </a:p>
          <a:p>
            <a:pPr lvl="1"/>
            <a:r>
              <a:rPr lang="en-US" altLang="zh-CN" dirty="0"/>
              <a:t>Higher: </a:t>
            </a:r>
            <a:r>
              <a:rPr lang="en-US" altLang="zh-CN" dirty="0">
                <a:solidFill>
                  <a:srgbClr val="00B050"/>
                </a:solidFill>
              </a:rPr>
              <a:t>* / %</a:t>
            </a:r>
          </a:p>
          <a:p>
            <a:pPr lvl="1"/>
            <a:r>
              <a:rPr lang="en-US" altLang="zh-CN" dirty="0"/>
              <a:t>Lower: </a:t>
            </a:r>
            <a:r>
              <a:rPr lang="en-US" altLang="zh-CN" dirty="0">
                <a:solidFill>
                  <a:srgbClr val="00B050"/>
                </a:solidFill>
              </a:rPr>
              <a:t>+ -</a:t>
            </a:r>
          </a:p>
          <a:p>
            <a:r>
              <a:rPr lang="en-US" altLang="zh-CN" dirty="0"/>
              <a:t>Association</a:t>
            </a:r>
          </a:p>
          <a:p>
            <a:pPr lvl="1"/>
            <a:r>
              <a:rPr lang="en-US" altLang="zh-CN" dirty="0"/>
              <a:t>Left to Right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10/28/2015 9:29 AM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105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Relational o</a:t>
            </a:r>
            <a:r>
              <a:rPr lang="en-US" altLang="zh-CN" dirty="0" smtClean="0"/>
              <a:t>perators p41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793624"/>
          </a:xfrm>
        </p:spPr>
        <p:txBody>
          <a:bodyPr/>
          <a:lstStyle/>
          <a:p>
            <a:r>
              <a:rPr lang="en-US" altLang="zh-CN" dirty="0" smtClean="0"/>
              <a:t>Result: </a:t>
            </a:r>
            <a:r>
              <a:rPr lang="en-US" altLang="zh-CN" dirty="0" smtClean="0">
                <a:solidFill>
                  <a:srgbClr val="FF0000"/>
                </a:solidFill>
              </a:rPr>
              <a:t>0 or 1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10/28/2015 9:29 AM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547" y="1155651"/>
            <a:ext cx="3297208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140" y="1741577"/>
            <a:ext cx="1684022" cy="43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65221"/>
            <a:ext cx="2839229" cy="16581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151" y="3365221"/>
            <a:ext cx="4012502" cy="13148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0533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Relational operators p41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Precedence</a:t>
            </a:r>
          </a:p>
          <a:p>
            <a:pPr lvl="1"/>
            <a:r>
              <a:rPr lang="en-US" altLang="zh-CN" dirty="0"/>
              <a:t>Higher: </a:t>
            </a:r>
            <a:r>
              <a:rPr lang="en-US" altLang="zh-CN" dirty="0">
                <a:solidFill>
                  <a:srgbClr val="00B050"/>
                </a:solidFill>
              </a:rPr>
              <a:t>&gt; &gt;= &lt; &lt;= </a:t>
            </a:r>
          </a:p>
          <a:p>
            <a:pPr lvl="1"/>
            <a:r>
              <a:rPr lang="en-US" altLang="zh-CN" dirty="0"/>
              <a:t>Lower: </a:t>
            </a:r>
            <a:r>
              <a:rPr lang="en-US" altLang="zh-CN" dirty="0">
                <a:solidFill>
                  <a:srgbClr val="00B050"/>
                </a:solidFill>
              </a:rPr>
              <a:t>== != </a:t>
            </a:r>
          </a:p>
          <a:p>
            <a:pPr lvl="1"/>
            <a:r>
              <a:rPr lang="en-US" altLang="zh-CN" dirty="0"/>
              <a:t>Lower than arithmetic operators</a:t>
            </a:r>
          </a:p>
          <a:p>
            <a:r>
              <a:rPr lang="en-US" altLang="zh-CN" dirty="0"/>
              <a:t>Association</a:t>
            </a:r>
          </a:p>
          <a:p>
            <a:pPr lvl="1"/>
            <a:r>
              <a:rPr lang="en-US" altLang="zh-CN" dirty="0"/>
              <a:t>Left to Right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10/28/2015 9:29 AM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93096"/>
            <a:ext cx="3672408" cy="123789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9314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Logical operators </a:t>
            </a:r>
            <a:r>
              <a:rPr lang="en-US" altLang="zh-CN" dirty="0"/>
              <a:t>p41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793624"/>
          </a:xfrm>
        </p:spPr>
        <p:txBody>
          <a:bodyPr/>
          <a:lstStyle/>
          <a:p>
            <a:r>
              <a:rPr lang="en-US" altLang="zh-CN" dirty="0"/>
              <a:t>Result: </a:t>
            </a:r>
            <a:r>
              <a:rPr lang="en-US" altLang="zh-CN" dirty="0">
                <a:solidFill>
                  <a:srgbClr val="FF0000"/>
                </a:solidFill>
              </a:rPr>
              <a:t>0 or 1</a:t>
            </a:r>
          </a:p>
          <a:p>
            <a:pPr lvl="1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10/28/2015 9:29 AM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662" y="1251457"/>
            <a:ext cx="16687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72" y="1855108"/>
            <a:ext cx="4251960" cy="41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083739"/>
              </p:ext>
            </p:extLst>
          </p:nvPr>
        </p:nvGraphicFramePr>
        <p:xfrm>
          <a:off x="1387052" y="3356992"/>
          <a:ext cx="6096000" cy="741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Zero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Non-zero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rgbClr val="FF0000"/>
                          </a:solidFill>
                        </a:rPr>
                        <a:t>！</a:t>
                      </a:r>
                      <a:r>
                        <a:rPr lang="en-US" altLang="zh-CN" dirty="0" err="1" smtClean="0"/>
                        <a:t>expr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193491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Logical operators </a:t>
            </a:r>
            <a:r>
              <a:rPr lang="en-US" altLang="zh-CN" dirty="0"/>
              <a:t>p41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793624"/>
          </a:xfrm>
        </p:spPr>
        <p:txBody>
          <a:bodyPr/>
          <a:lstStyle/>
          <a:p>
            <a:r>
              <a:rPr lang="en-US" altLang="zh-CN" dirty="0"/>
              <a:t>Result: </a:t>
            </a:r>
            <a:r>
              <a:rPr lang="en-US" altLang="zh-CN" dirty="0">
                <a:solidFill>
                  <a:srgbClr val="FF0000"/>
                </a:solidFill>
              </a:rPr>
              <a:t>0 or 1</a:t>
            </a:r>
          </a:p>
          <a:p>
            <a:pPr lvl="1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10/28/2015 9:29 AM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662" y="1251457"/>
            <a:ext cx="16687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72" y="1855108"/>
            <a:ext cx="4251960" cy="41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721342"/>
              </p:ext>
            </p:extLst>
          </p:nvPr>
        </p:nvGraphicFramePr>
        <p:xfrm>
          <a:off x="1387052" y="3356992"/>
          <a:ext cx="6096000" cy="741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Zero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Non-zero</a:t>
                      </a:r>
                      <a:endParaRPr lang="zh-CN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rgbClr val="FF0000"/>
                          </a:solidFill>
                        </a:rPr>
                        <a:t>！</a:t>
                      </a:r>
                      <a:r>
                        <a:rPr lang="en-US" altLang="zh-CN" dirty="0" err="1" smtClean="0"/>
                        <a:t>expr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1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0</a:t>
                      </a:r>
                      <a:endParaRPr lang="zh-CN" alt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29624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 to learn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Some basic definitions</a:t>
            </a:r>
          </a:p>
          <a:p>
            <a:r>
              <a:rPr lang="en-US" altLang="zh-CN" dirty="0" smtClean="0"/>
              <a:t>More data types</a:t>
            </a:r>
          </a:p>
          <a:p>
            <a:r>
              <a:rPr lang="en-US" altLang="zh-CN" dirty="0"/>
              <a:t>Deeper into ASCII</a:t>
            </a:r>
          </a:p>
          <a:p>
            <a:r>
              <a:rPr lang="en-US" altLang="zh-CN" dirty="0" smtClean="0"/>
              <a:t>New operators</a:t>
            </a:r>
          </a:p>
          <a:p>
            <a:r>
              <a:rPr lang="en-US" altLang="zh-CN" dirty="0" smtClean="0"/>
              <a:t>Type conversion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10/28/2015 9:29 AM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145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Logical operators </a:t>
            </a:r>
            <a:r>
              <a:rPr lang="en-US" altLang="zh-CN" dirty="0"/>
              <a:t>p41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793624"/>
          </a:xfrm>
        </p:spPr>
        <p:txBody>
          <a:bodyPr/>
          <a:lstStyle/>
          <a:p>
            <a:r>
              <a:rPr lang="en-US" altLang="zh-CN" dirty="0"/>
              <a:t>Result: </a:t>
            </a:r>
            <a:r>
              <a:rPr lang="en-US" altLang="zh-CN" dirty="0">
                <a:solidFill>
                  <a:srgbClr val="FF0000"/>
                </a:solidFill>
              </a:rPr>
              <a:t>0 or 1</a:t>
            </a:r>
          </a:p>
          <a:p>
            <a:pPr lvl="1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10/28/2015 9:29 AM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662" y="1251457"/>
            <a:ext cx="16687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72" y="1855108"/>
            <a:ext cx="4251960" cy="41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450548"/>
              </p:ext>
            </p:extLst>
          </p:nvPr>
        </p:nvGraphicFramePr>
        <p:xfrm>
          <a:off x="1387052" y="3356992"/>
          <a:ext cx="6096000" cy="1112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expr1&amp;&amp;expr2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Zero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Non-zero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Zero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Non-zero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113504"/>
              </p:ext>
            </p:extLst>
          </p:nvPr>
        </p:nvGraphicFramePr>
        <p:xfrm>
          <a:off x="1387052" y="4941168"/>
          <a:ext cx="6096000" cy="1112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expr1||expr2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Zero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Non-zero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Non-zero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2410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Logical operators </a:t>
            </a:r>
            <a:r>
              <a:rPr lang="en-US" altLang="zh-CN" dirty="0"/>
              <a:t>p41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793624"/>
          </a:xfrm>
        </p:spPr>
        <p:txBody>
          <a:bodyPr/>
          <a:lstStyle/>
          <a:p>
            <a:r>
              <a:rPr lang="en-US" altLang="zh-CN" dirty="0"/>
              <a:t>Result: </a:t>
            </a:r>
            <a:r>
              <a:rPr lang="en-US" altLang="zh-CN" dirty="0">
                <a:solidFill>
                  <a:srgbClr val="FF0000"/>
                </a:solidFill>
              </a:rPr>
              <a:t>0 or 1</a:t>
            </a:r>
          </a:p>
          <a:p>
            <a:pPr lvl="1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10/28/2015 9:29 AM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662" y="1251457"/>
            <a:ext cx="16687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72" y="1855108"/>
            <a:ext cx="4251960" cy="41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025075"/>
              </p:ext>
            </p:extLst>
          </p:nvPr>
        </p:nvGraphicFramePr>
        <p:xfrm>
          <a:off x="1387052" y="3356992"/>
          <a:ext cx="6096000" cy="1112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expr1&amp;&amp;expr2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Zero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Non-zero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Zero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0</a:t>
                      </a:r>
                      <a:endParaRPr lang="zh-CN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Non-zero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1</a:t>
                      </a:r>
                      <a:endParaRPr lang="zh-CN" altLang="en-US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384005"/>
              </p:ext>
            </p:extLst>
          </p:nvPr>
        </p:nvGraphicFramePr>
        <p:xfrm>
          <a:off x="1387052" y="4941168"/>
          <a:ext cx="6096000" cy="1112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expr1||expr2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Zero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Non-zero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Non-zero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8670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Logical operators </a:t>
            </a:r>
            <a:r>
              <a:rPr lang="en-US" altLang="zh-CN" dirty="0"/>
              <a:t>p41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793624"/>
          </a:xfrm>
        </p:spPr>
        <p:txBody>
          <a:bodyPr/>
          <a:lstStyle/>
          <a:p>
            <a:r>
              <a:rPr lang="en-US" altLang="zh-CN" dirty="0"/>
              <a:t>Result: </a:t>
            </a:r>
            <a:r>
              <a:rPr lang="en-US" altLang="zh-CN" dirty="0">
                <a:solidFill>
                  <a:srgbClr val="FF0000"/>
                </a:solidFill>
              </a:rPr>
              <a:t>0 or 1</a:t>
            </a:r>
          </a:p>
          <a:p>
            <a:pPr lvl="1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10/28/2015 9:29 AM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662" y="1251457"/>
            <a:ext cx="16687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72" y="1855108"/>
            <a:ext cx="4251960" cy="41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017414"/>
              </p:ext>
            </p:extLst>
          </p:nvPr>
        </p:nvGraphicFramePr>
        <p:xfrm>
          <a:off x="1387052" y="3356992"/>
          <a:ext cx="6096000" cy="1112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expr1&amp;&amp;expr2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Zero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Non-zero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Zero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0</a:t>
                      </a:r>
                      <a:endParaRPr lang="zh-CN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Non-zero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1</a:t>
                      </a:r>
                      <a:endParaRPr lang="zh-CN" altLang="en-US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384005"/>
              </p:ext>
            </p:extLst>
          </p:nvPr>
        </p:nvGraphicFramePr>
        <p:xfrm>
          <a:off x="1387052" y="4941168"/>
          <a:ext cx="6096000" cy="1112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expr1||expr2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Zero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Non-zero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1</a:t>
                      </a:r>
                      <a:endParaRPr lang="zh-CN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Non-zero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1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1</a:t>
                      </a:r>
                      <a:endParaRPr lang="zh-CN" alt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8670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Logical operators p41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10/28/2015 9:29 AM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11" y="3645024"/>
            <a:ext cx="4229100" cy="9601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1" t="19422"/>
          <a:stretch/>
        </p:blipFill>
        <p:spPr bwMode="auto">
          <a:xfrm>
            <a:off x="1041340" y="1380226"/>
            <a:ext cx="1422877" cy="55260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11" y="2172860"/>
            <a:ext cx="1531620" cy="4800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40" y="4869160"/>
            <a:ext cx="6240780" cy="86868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01" y="2852936"/>
            <a:ext cx="1714500" cy="5715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55877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Logical </a:t>
            </a:r>
            <a:r>
              <a:rPr lang="en-US" altLang="zh-CN" dirty="0" smtClean="0"/>
              <a:t>operators </a:t>
            </a:r>
            <a:r>
              <a:rPr lang="en-US" altLang="zh-CN" dirty="0"/>
              <a:t>p41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Precedence</a:t>
            </a:r>
          </a:p>
          <a:p>
            <a:pPr lvl="1"/>
            <a:r>
              <a:rPr lang="en-US" altLang="zh-CN" dirty="0"/>
              <a:t>Higher: </a:t>
            </a:r>
            <a:r>
              <a:rPr lang="en-US" altLang="zh-CN" dirty="0" smtClean="0">
                <a:solidFill>
                  <a:srgbClr val="00B050"/>
                </a:solidFill>
              </a:rPr>
              <a:t>&amp;&amp;</a:t>
            </a:r>
            <a:endParaRPr lang="en-US" altLang="zh-CN" dirty="0">
              <a:solidFill>
                <a:srgbClr val="00B050"/>
              </a:solidFill>
            </a:endParaRPr>
          </a:p>
          <a:p>
            <a:pPr lvl="1"/>
            <a:r>
              <a:rPr lang="en-US" altLang="zh-CN" dirty="0"/>
              <a:t>Lower: </a:t>
            </a:r>
            <a:r>
              <a:rPr lang="en-US" altLang="zh-CN" dirty="0" smtClean="0">
                <a:solidFill>
                  <a:srgbClr val="00B050"/>
                </a:solidFill>
              </a:rPr>
              <a:t>||</a:t>
            </a:r>
            <a:endParaRPr lang="en-US" altLang="zh-CN" dirty="0">
              <a:solidFill>
                <a:srgbClr val="00B050"/>
              </a:solidFill>
            </a:endParaRPr>
          </a:p>
          <a:p>
            <a:pPr lvl="1"/>
            <a:r>
              <a:rPr lang="en-US" altLang="zh-CN" dirty="0"/>
              <a:t>Lower than </a:t>
            </a:r>
            <a:r>
              <a:rPr lang="en-US" altLang="zh-CN" dirty="0" smtClean="0"/>
              <a:t>relative operators</a:t>
            </a:r>
            <a:endParaRPr lang="en-US" altLang="zh-CN" dirty="0"/>
          </a:p>
          <a:p>
            <a:r>
              <a:rPr lang="en-US" altLang="zh-CN" dirty="0"/>
              <a:t>Association</a:t>
            </a:r>
          </a:p>
          <a:p>
            <a:pPr lvl="1"/>
            <a:r>
              <a:rPr lang="en-US" altLang="zh-CN" dirty="0"/>
              <a:t>Left to Right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10/28/2015 9:29 AM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01247"/>
            <a:ext cx="8191500" cy="4191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4152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Logical operators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How to express “ 0&lt;x&lt;10” ?</a:t>
            </a:r>
          </a:p>
          <a:p>
            <a:pPr lvl="1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10/28/2015 9:29 AM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77599"/>
            <a:ext cx="2532695" cy="72008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00185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Increment and </a:t>
            </a:r>
            <a:r>
              <a:rPr lang="en-US" altLang="zh-CN" dirty="0" smtClean="0"/>
              <a:t>Decrement p46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B050"/>
                </a:solidFill>
              </a:rPr>
              <a:t>++ --</a:t>
            </a:r>
          </a:p>
          <a:p>
            <a:r>
              <a:rPr lang="en-US" altLang="zh-CN" dirty="0"/>
              <a:t>prefix: </a:t>
            </a:r>
            <a:r>
              <a:rPr lang="en-US" altLang="zh-CN" dirty="0">
                <a:solidFill>
                  <a:srgbClr val="00B050"/>
                </a:solidFill>
              </a:rPr>
              <a:t>++n, --n</a:t>
            </a:r>
          </a:p>
          <a:p>
            <a:r>
              <a:rPr lang="en-US" altLang="zh-CN" dirty="0"/>
              <a:t>postfix: </a:t>
            </a:r>
            <a:r>
              <a:rPr lang="en-US" altLang="zh-CN" dirty="0">
                <a:solidFill>
                  <a:srgbClr val="00B050"/>
                </a:solidFill>
              </a:rPr>
              <a:t>n++,n--</a:t>
            </a:r>
          </a:p>
          <a:p>
            <a:r>
              <a:rPr lang="en-US" altLang="zh-CN" dirty="0"/>
              <a:t>Note: if </a:t>
            </a:r>
            <a:r>
              <a:rPr lang="en-US" altLang="zh-CN" dirty="0">
                <a:solidFill>
                  <a:srgbClr val="00B050"/>
                </a:solidFill>
              </a:rPr>
              <a:t>n=5</a:t>
            </a:r>
          </a:p>
          <a:p>
            <a:pPr lvl="1">
              <a:buNone/>
            </a:pPr>
            <a:r>
              <a:rPr lang="en-US" altLang="zh-CN" dirty="0">
                <a:solidFill>
                  <a:srgbClr val="00B050"/>
                </a:solidFill>
              </a:rPr>
              <a:t>x = n++</a:t>
            </a:r>
            <a:r>
              <a:rPr lang="en-US" altLang="zh-CN" dirty="0"/>
              <a:t>; ??</a:t>
            </a:r>
          </a:p>
          <a:p>
            <a:pPr lvl="1">
              <a:buNone/>
            </a:pPr>
            <a:r>
              <a:rPr lang="en-US" altLang="zh-CN" dirty="0">
                <a:solidFill>
                  <a:srgbClr val="00B050"/>
                </a:solidFill>
              </a:rPr>
              <a:t>x = ++n</a:t>
            </a:r>
            <a:r>
              <a:rPr lang="en-US" altLang="zh-CN" dirty="0"/>
              <a:t>; ??</a:t>
            </a:r>
          </a:p>
          <a:p>
            <a:r>
              <a:rPr lang="en-US" altLang="zh-CN" dirty="0">
                <a:solidFill>
                  <a:srgbClr val="00B050"/>
                </a:solidFill>
              </a:rPr>
              <a:t>(</a:t>
            </a:r>
            <a:r>
              <a:rPr lang="en-US" altLang="zh-CN" dirty="0" err="1">
                <a:solidFill>
                  <a:srgbClr val="00B050"/>
                </a:solidFill>
              </a:rPr>
              <a:t>i+j</a:t>
            </a:r>
            <a:r>
              <a:rPr lang="en-US" altLang="zh-CN" dirty="0">
                <a:solidFill>
                  <a:srgbClr val="00B050"/>
                </a:solidFill>
              </a:rPr>
              <a:t>)++ </a:t>
            </a:r>
            <a:r>
              <a:rPr lang="en-US" altLang="zh-CN" dirty="0"/>
              <a:t>is illegal!!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10/28/2015 9:29 AM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9166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Assignment operators p50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</a:rPr>
              <a:t>i</a:t>
            </a:r>
            <a:r>
              <a:rPr lang="en-US" dirty="0" smtClean="0">
                <a:solidFill>
                  <a:srgbClr val="00B050"/>
                </a:solidFill>
              </a:rPr>
              <a:t> = </a:t>
            </a:r>
            <a:r>
              <a:rPr lang="en-US" dirty="0" err="1" smtClean="0">
                <a:solidFill>
                  <a:srgbClr val="00B050"/>
                </a:solidFill>
              </a:rPr>
              <a:t>i</a:t>
            </a:r>
            <a:r>
              <a:rPr lang="en-US" dirty="0" smtClean="0">
                <a:solidFill>
                  <a:srgbClr val="00B050"/>
                </a:solidFill>
              </a:rPr>
              <a:t> + 2</a:t>
            </a:r>
            <a:r>
              <a:rPr lang="en-US" dirty="0" smtClean="0"/>
              <a:t>; </a:t>
            </a:r>
            <a:r>
              <a:rPr lang="en-US" altLang="zh-CN" dirty="0" smtClean="0"/>
              <a:t>-&gt;  </a:t>
            </a:r>
            <a:r>
              <a:rPr lang="en-US" altLang="zh-CN" dirty="0" err="1" smtClean="0">
                <a:solidFill>
                  <a:srgbClr val="FF0000"/>
                </a:solidFill>
              </a:rPr>
              <a:t>i</a:t>
            </a:r>
            <a:r>
              <a:rPr lang="en-US" altLang="zh-CN" dirty="0" smtClean="0">
                <a:solidFill>
                  <a:srgbClr val="FF0000"/>
                </a:solidFill>
              </a:rPr>
              <a:t> += 2</a:t>
            </a:r>
            <a:r>
              <a:rPr lang="en-US" altLang="zh-CN" dirty="0" smtClean="0"/>
              <a:t>;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x *= y+1</a:t>
            </a:r>
            <a:r>
              <a:rPr lang="en-US" dirty="0" smtClean="0"/>
              <a:t>; ??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10/28/2015 9:29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lum bright="-30000" contrast="40000"/>
          </a:blip>
          <a:srcRect/>
          <a:stretch>
            <a:fillRect/>
          </a:stretch>
        </p:blipFill>
        <p:spPr bwMode="auto">
          <a:xfrm>
            <a:off x="1000100" y="1928802"/>
            <a:ext cx="6921529" cy="2171709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1500166" y="1928802"/>
            <a:ext cx="2857520" cy="357190"/>
          </a:xfrm>
          <a:prstGeom prst="roundRect">
            <a:avLst/>
          </a:prstGeom>
          <a:solidFill>
            <a:srgbClr val="FF0000">
              <a:alpha val="2509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428728" y="3720452"/>
            <a:ext cx="4143404" cy="428628"/>
          </a:xfrm>
          <a:prstGeom prst="roundRect">
            <a:avLst/>
          </a:prstGeom>
          <a:solidFill>
            <a:srgbClr val="FF0000">
              <a:alpha val="2509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1083165" y="4869160"/>
            <a:ext cx="6755398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correspond better to the way people think </a:t>
            </a:r>
          </a:p>
        </p:txBody>
      </p:sp>
    </p:spTree>
    <p:extLst>
      <p:ext uri="{BB962C8B-B14F-4D97-AF65-F5344CB8AC3E}">
        <p14:creationId xmlns:p14="http://schemas.microsoft.com/office/powerpoint/2010/main" val="240132784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Assignment operators p50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Precedence</a:t>
            </a:r>
          </a:p>
          <a:p>
            <a:pPr lvl="1"/>
            <a:r>
              <a:rPr lang="en-US" altLang="zh-CN" dirty="0" smtClean="0"/>
              <a:t>The second lowest operators</a:t>
            </a:r>
            <a:endParaRPr lang="en-US" altLang="zh-CN" dirty="0"/>
          </a:p>
          <a:p>
            <a:r>
              <a:rPr lang="en-US" altLang="zh-CN" dirty="0"/>
              <a:t>Association</a:t>
            </a:r>
          </a:p>
          <a:p>
            <a:pPr lvl="1"/>
            <a:r>
              <a:rPr lang="en-US" altLang="zh-CN" dirty="0" smtClean="0"/>
              <a:t>Right to Left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10/28/2015 9:29 AM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1763688" y="3532643"/>
            <a:ext cx="4572000" cy="144655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en-US" altLang="zh-CN" sz="2400" dirty="0" err="1">
                <a:latin typeface="Courier New" pitchFamily="49" charset="0"/>
                <a:ea typeface="宋体" charset="-122"/>
                <a:cs typeface="Courier New" pitchFamily="49" charset="0"/>
              </a:rPr>
              <a:t>int</a:t>
            </a:r>
            <a:r>
              <a:rPr lang="en-US" altLang="zh-CN" sz="2400" dirty="0">
                <a:latin typeface="Courier New" pitchFamily="49" charset="0"/>
                <a:ea typeface="宋体" charset="-122"/>
                <a:cs typeface="Courier New" pitchFamily="49" charset="0"/>
              </a:rPr>
              <a:t> </a:t>
            </a:r>
            <a:r>
              <a:rPr lang="en-US" altLang="zh-CN" sz="2400" dirty="0" err="1">
                <a:latin typeface="Courier New" pitchFamily="49" charset="0"/>
                <a:ea typeface="宋体" charset="-122"/>
                <a:cs typeface="Courier New" pitchFamily="49" charset="0"/>
              </a:rPr>
              <a:t>i</a:t>
            </a:r>
            <a:r>
              <a:rPr lang="en-US" altLang="zh-CN" sz="2400" dirty="0">
                <a:latin typeface="Courier New" pitchFamily="49" charset="0"/>
                <a:ea typeface="宋体" charset="-122"/>
                <a:cs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zh-CN" sz="2400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float </a:t>
            </a:r>
            <a:r>
              <a:rPr lang="en-US" altLang="zh-CN" sz="2400" dirty="0">
                <a:latin typeface="Courier New" pitchFamily="49" charset="0"/>
                <a:ea typeface="宋体" charset="-122"/>
                <a:cs typeface="Courier New" pitchFamily="49" charset="0"/>
              </a:rPr>
              <a:t>f;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Courier New" pitchFamily="49" charset="0"/>
                <a:ea typeface="宋体" charset="-122"/>
                <a:cs typeface="Courier New" pitchFamily="49" charset="0"/>
              </a:rPr>
              <a:t>	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zh-CN" sz="2400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f </a:t>
            </a:r>
            <a:r>
              <a:rPr lang="en-US" altLang="zh-CN" sz="2400" dirty="0">
                <a:latin typeface="Courier New" pitchFamily="49" charset="0"/>
                <a:ea typeface="宋体" charset="-122"/>
                <a:cs typeface="Courier New" pitchFamily="49" charset="0"/>
              </a:rPr>
              <a:t>= </a:t>
            </a:r>
            <a:r>
              <a:rPr lang="en-US" altLang="zh-CN" sz="2400" dirty="0" err="1">
                <a:latin typeface="Courier New" pitchFamily="49" charset="0"/>
                <a:ea typeface="宋体" charset="-122"/>
                <a:cs typeface="Courier New" pitchFamily="49" charset="0"/>
              </a:rPr>
              <a:t>i</a:t>
            </a:r>
            <a:r>
              <a:rPr lang="en-US" altLang="zh-CN" sz="2400" dirty="0">
                <a:latin typeface="Courier New" pitchFamily="49" charset="0"/>
                <a:ea typeface="宋体" charset="-122"/>
                <a:cs typeface="Courier New" pitchFamily="49" charset="0"/>
              </a:rPr>
              <a:t> = 33.3f;</a:t>
            </a:r>
          </a:p>
        </p:txBody>
      </p:sp>
    </p:spTree>
    <p:extLst>
      <p:ext uri="{BB962C8B-B14F-4D97-AF65-F5344CB8AC3E}">
        <p14:creationId xmlns:p14="http://schemas.microsoft.com/office/powerpoint/2010/main" val="151946308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 to learn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Some basic definitions</a:t>
            </a:r>
          </a:p>
          <a:p>
            <a:r>
              <a:rPr lang="en-US" altLang="zh-CN" dirty="0" smtClean="0"/>
              <a:t>More data types</a:t>
            </a:r>
          </a:p>
          <a:p>
            <a:r>
              <a:rPr lang="en-US" altLang="zh-CN" dirty="0"/>
              <a:t>Deeper into ASCII</a:t>
            </a:r>
          </a:p>
          <a:p>
            <a:r>
              <a:rPr lang="en-US" altLang="zh-CN" dirty="0" smtClean="0"/>
              <a:t>New operators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Type conversion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10/28/2015 9:29 AM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656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Some definitions (</a:t>
            </a:r>
            <a:r>
              <a:rPr lang="en-US" altLang="zh-CN" dirty="0" err="1"/>
              <a:t>ExB</a:t>
            </a:r>
            <a:r>
              <a:rPr lang="en-US" altLang="zh-CN" dirty="0"/>
              <a:t> </a:t>
            </a:r>
            <a:r>
              <a:rPr lang="en-US" altLang="zh-CN" dirty="0" smtClean="0"/>
              <a:t>2-1.2)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Variables &amp; Constants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Operators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Expressions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Types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Name of variables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10/28/2015 9:29 AM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等腰三角形 5"/>
          <p:cNvSpPr/>
          <p:nvPr/>
        </p:nvSpPr>
        <p:spPr>
          <a:xfrm>
            <a:off x="10404648" y="1484784"/>
            <a:ext cx="72008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1991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Type conversion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automatic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4422"/>
            <a:ext cx="8435280" cy="5072098"/>
          </a:xfrm>
        </p:spPr>
        <p:txBody>
          <a:bodyPr/>
          <a:lstStyle/>
          <a:p>
            <a:r>
              <a:rPr lang="en-US" altLang="zh-CN" dirty="0"/>
              <a:t>An operator has operands of different types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CN" dirty="0"/>
              <a:t>narrower -&gt; </a:t>
            </a:r>
            <a:r>
              <a:rPr lang="en-US" altLang="zh-CN" dirty="0" smtClean="0"/>
              <a:t>wider</a:t>
            </a:r>
          </a:p>
          <a:p>
            <a:pPr marL="1371600" lvl="2" indent="-514350">
              <a:buFont typeface="+mj-lt"/>
              <a:buChar char="•"/>
            </a:pPr>
            <a:r>
              <a:rPr lang="en-US" altLang="zh-CN" i="1" dirty="0" smtClean="0"/>
              <a:t>automatically</a:t>
            </a:r>
            <a:endParaRPr lang="en-US" altLang="zh-CN" i="1" dirty="0"/>
          </a:p>
          <a:p>
            <a:pPr marL="971550" lvl="1" indent="-514350">
              <a:buFont typeface="+mj-lt"/>
              <a:buAutoNum type="arabicPeriod"/>
            </a:pPr>
            <a:r>
              <a:rPr lang="en-US" altLang="zh-CN" dirty="0" smtClean="0"/>
              <a:t>have </a:t>
            </a:r>
            <a:r>
              <a:rPr lang="en-US" altLang="zh-CN" dirty="0"/>
              <a:t>to make sense</a:t>
            </a:r>
          </a:p>
          <a:p>
            <a:pPr marL="1371600" lvl="2" indent="-514350"/>
            <a:r>
              <a:rPr lang="en-US" altLang="zh-CN" i="1" dirty="0" smtClean="0"/>
              <a:t>1.1%2</a:t>
            </a:r>
            <a:r>
              <a:rPr lang="en-US" altLang="zh-CN" dirty="0" smtClean="0"/>
              <a:t> not </a:t>
            </a:r>
            <a:r>
              <a:rPr lang="en-US" altLang="zh-CN" dirty="0"/>
              <a:t>allowed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CN" dirty="0"/>
              <a:t>warning: assign “wider” to “narrower</a:t>
            </a:r>
            <a:r>
              <a:rPr lang="en-US" altLang="zh-CN" dirty="0" smtClean="0"/>
              <a:t>”</a:t>
            </a:r>
          </a:p>
          <a:p>
            <a:pPr marL="1371600" lvl="2" indent="-514350"/>
            <a:r>
              <a:rPr lang="en-US" altLang="zh-CN" i="1" dirty="0" err="1" smtClean="0"/>
              <a:t>int</a:t>
            </a:r>
            <a:r>
              <a:rPr lang="en-US" altLang="zh-CN" i="1" dirty="0" smtClean="0"/>
              <a:t> a = 1.1</a:t>
            </a:r>
            <a:r>
              <a:rPr lang="en-US" altLang="zh-CN" dirty="0" smtClean="0"/>
              <a:t>;</a:t>
            </a:r>
            <a:endParaRPr lang="en-US" altLang="zh-CN" dirty="0"/>
          </a:p>
          <a:p>
            <a:pPr marL="971550" lvl="1" indent="-514350">
              <a:buFont typeface="+mj-lt"/>
              <a:buAutoNum type="arabicPeriod"/>
            </a:pPr>
            <a:r>
              <a:rPr lang="en-US" altLang="zh-CN" i="1" dirty="0"/>
              <a:t>char</a:t>
            </a:r>
            <a:r>
              <a:rPr lang="en-US" altLang="zh-CN" dirty="0"/>
              <a:t> is a small integer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10/28/2015 9:29 AM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6152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Type conversion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explicitly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ü"/>
            </a:pPr>
            <a:r>
              <a:rPr lang="en-US" altLang="zh-CN" dirty="0" smtClean="0"/>
              <a:t>have to make sense</a:t>
            </a:r>
          </a:p>
          <a:p>
            <a:pPr marL="1371600" lvl="2" indent="-514350"/>
            <a:r>
              <a:rPr lang="en-US" altLang="zh-CN" i="1" dirty="0" smtClean="0"/>
              <a:t>1.1%2</a:t>
            </a:r>
            <a:r>
              <a:rPr lang="en-US" altLang="zh-CN" dirty="0" smtClean="0"/>
              <a:t> not </a:t>
            </a:r>
            <a:r>
              <a:rPr lang="en-US" altLang="zh-CN" dirty="0"/>
              <a:t>allowed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zh-CN" dirty="0" smtClean="0"/>
              <a:t>warning: assign “wider” to “narrower”</a:t>
            </a:r>
          </a:p>
          <a:p>
            <a:pPr marL="1371600" lvl="2" indent="-514350"/>
            <a:r>
              <a:rPr lang="en-US" altLang="zh-CN" i="1" dirty="0" err="1">
                <a:solidFill>
                  <a:srgbClr val="9BBB59">
                    <a:lumMod val="75000"/>
                  </a:srgbClr>
                </a:solidFill>
              </a:rPr>
              <a:t>int</a:t>
            </a:r>
            <a:r>
              <a:rPr lang="en-US" altLang="zh-CN" i="1" dirty="0">
                <a:solidFill>
                  <a:srgbClr val="9BBB59">
                    <a:lumMod val="75000"/>
                  </a:srgbClr>
                </a:solidFill>
              </a:rPr>
              <a:t> a = 1.1</a:t>
            </a:r>
            <a:r>
              <a:rPr lang="en-US" altLang="zh-CN" dirty="0" smtClean="0">
                <a:solidFill>
                  <a:srgbClr val="9BBB59">
                    <a:lumMod val="75000"/>
                  </a:srgbClr>
                </a:solidFill>
              </a:rPr>
              <a:t>;</a:t>
            </a:r>
          </a:p>
          <a:p>
            <a:pPr marL="1371600" lvl="2" indent="-514350"/>
            <a:endParaRPr lang="en-US" altLang="zh-CN" dirty="0">
              <a:solidFill>
                <a:srgbClr val="9BBB59">
                  <a:lumMod val="75000"/>
                </a:srgbClr>
              </a:solidFill>
            </a:endParaRPr>
          </a:p>
          <a:p>
            <a:pPr marL="571500" indent="-514350"/>
            <a:r>
              <a:rPr lang="en-US" altLang="zh-CN" dirty="0" smtClean="0">
                <a:solidFill>
                  <a:srgbClr val="00B050"/>
                </a:solidFill>
              </a:rPr>
              <a:t>1.1%2</a:t>
            </a:r>
            <a:r>
              <a:rPr lang="en-US" altLang="zh-CN" dirty="0" smtClean="0"/>
              <a:t> -&gt; </a:t>
            </a:r>
            <a:r>
              <a:rPr lang="en-US" altLang="zh-CN" dirty="0" smtClean="0">
                <a:solidFill>
                  <a:srgbClr val="FF0000"/>
                </a:solidFill>
              </a:rPr>
              <a:t>(</a:t>
            </a:r>
            <a:r>
              <a:rPr lang="en-US" altLang="zh-CN" dirty="0" err="1" smtClean="0">
                <a:solidFill>
                  <a:srgbClr val="FF0000"/>
                </a:solidFill>
              </a:rPr>
              <a:t>int</a:t>
            </a:r>
            <a:r>
              <a:rPr lang="en-US" altLang="zh-CN" dirty="0" smtClean="0">
                <a:solidFill>
                  <a:srgbClr val="FF0000"/>
                </a:solidFill>
              </a:rPr>
              <a:t>)</a:t>
            </a:r>
            <a:r>
              <a:rPr lang="en-US" altLang="zh-CN" dirty="0" smtClean="0"/>
              <a:t>1.1%2</a:t>
            </a:r>
          </a:p>
          <a:p>
            <a:r>
              <a:rPr lang="en-US" altLang="zh-CN" dirty="0" smtClean="0"/>
              <a:t> </a:t>
            </a:r>
            <a:r>
              <a:rPr lang="en-US" altLang="zh-CN" dirty="0" err="1">
                <a:solidFill>
                  <a:srgbClr val="00B050"/>
                </a:solidFill>
              </a:rPr>
              <a:t>int</a:t>
            </a:r>
            <a:r>
              <a:rPr lang="en-US" altLang="zh-CN" dirty="0">
                <a:solidFill>
                  <a:srgbClr val="00B050"/>
                </a:solidFill>
              </a:rPr>
              <a:t> a = 1.1 </a:t>
            </a:r>
            <a:r>
              <a:rPr lang="en-US" altLang="zh-CN" dirty="0"/>
              <a:t>-&gt; </a:t>
            </a:r>
            <a:r>
              <a:rPr lang="en-US" altLang="zh-CN" dirty="0" err="1" smtClean="0"/>
              <a:t>int</a:t>
            </a:r>
            <a:r>
              <a:rPr lang="en-US" altLang="zh-CN" dirty="0" smtClean="0"/>
              <a:t> a=</a:t>
            </a:r>
            <a:r>
              <a:rPr lang="en-US" altLang="zh-CN" dirty="0" smtClean="0">
                <a:solidFill>
                  <a:srgbClr val="FF0000"/>
                </a:solidFill>
              </a:rPr>
              <a:t>(</a:t>
            </a:r>
            <a:r>
              <a:rPr lang="en-US" altLang="zh-CN" dirty="0" err="1" smtClean="0">
                <a:solidFill>
                  <a:srgbClr val="FF0000"/>
                </a:solidFill>
              </a:rPr>
              <a:t>int</a:t>
            </a:r>
            <a:r>
              <a:rPr lang="en-US" altLang="zh-CN" dirty="0" smtClean="0">
                <a:solidFill>
                  <a:srgbClr val="FF0000"/>
                </a:solidFill>
              </a:rPr>
              <a:t>)</a:t>
            </a:r>
            <a:r>
              <a:rPr lang="en-US" altLang="zh-CN" dirty="0" smtClean="0"/>
              <a:t>1.1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10/28/2015 9:29 AM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7744" y="4725144"/>
            <a:ext cx="3528392" cy="55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5210446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Lower is promoted to higher</a:t>
            </a:r>
            <a:r>
              <a:rPr lang="en-US" dirty="0"/>
              <a:t> </a:t>
            </a:r>
            <a:r>
              <a:rPr lang="en-US" dirty="0" smtClean="0"/>
              <a:t>(p44)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implemented p45</a:t>
            </a:r>
          </a:p>
          <a:p>
            <a:pPr lvl="1"/>
            <a:r>
              <a:rPr lang="en-US" dirty="0" smtClean="0"/>
              <a:t>Drop bits</a:t>
            </a:r>
          </a:p>
          <a:p>
            <a:pPr lvl="2"/>
            <a:r>
              <a:rPr lang="en-US" dirty="0" err="1" smtClean="0"/>
              <a:t>int</a:t>
            </a:r>
            <a:r>
              <a:rPr lang="en-US" dirty="0" smtClean="0"/>
              <a:t> -&gt; char</a:t>
            </a:r>
          </a:p>
          <a:p>
            <a:pPr lvl="2"/>
            <a:r>
              <a:rPr lang="en-US" dirty="0" smtClean="0"/>
              <a:t>float -&gt; </a:t>
            </a:r>
            <a:r>
              <a:rPr lang="en-US" dirty="0" err="1" smtClean="0"/>
              <a:t>int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10/28/2015 9:29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19053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6414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Review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 structure of a C program</a:t>
            </a:r>
          </a:p>
          <a:p>
            <a:pPr lvl="1"/>
            <a:r>
              <a:rPr lang="en-US" altLang="zh-CN" dirty="0" smtClean="0"/>
              <a:t>main</a:t>
            </a:r>
          </a:p>
          <a:p>
            <a:pPr lvl="2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en-US" altLang="zh-CN" sz="2000" b="0" dirty="0">
                <a:solidFill>
                  <a:srgbClr val="000000"/>
                </a:solidFill>
                <a:ea typeface="宋体" charset="-122"/>
              </a:rPr>
              <a:t>	</a:t>
            </a:r>
            <a:r>
              <a:rPr lang="en-US" altLang="zh-CN" sz="2000" b="0" dirty="0" err="1">
                <a:solidFill>
                  <a:srgbClr val="000000"/>
                </a:solidFill>
                <a:ea typeface="宋体" charset="-122"/>
              </a:rPr>
              <a:t>int</a:t>
            </a:r>
            <a:r>
              <a:rPr lang="en-US" altLang="zh-CN" sz="2000" b="0" dirty="0">
                <a:solidFill>
                  <a:srgbClr val="000000"/>
                </a:solidFill>
                <a:ea typeface="宋体" charset="-122"/>
              </a:rPr>
              <a:t> main(void)</a:t>
            </a:r>
          </a:p>
          <a:p>
            <a:pPr lvl="2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zh-CN" sz="2000" b="0" dirty="0">
                <a:solidFill>
                  <a:srgbClr val="000000"/>
                </a:solidFill>
                <a:ea typeface="宋体" charset="-122"/>
              </a:rPr>
              <a:t>	{</a:t>
            </a:r>
          </a:p>
          <a:p>
            <a:pPr lvl="2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zh-CN" sz="2000" b="0" dirty="0">
                <a:solidFill>
                  <a:srgbClr val="000000"/>
                </a:solidFill>
                <a:ea typeface="宋体" charset="-122"/>
              </a:rPr>
              <a:t>	</a:t>
            </a:r>
            <a:r>
              <a:rPr lang="en-US" altLang="zh-CN" sz="2000" b="0" i="1" dirty="0">
                <a:solidFill>
                  <a:srgbClr val="000000"/>
                </a:solidFill>
                <a:ea typeface="宋体" charset="-122"/>
              </a:rPr>
              <a:t>  declarations</a:t>
            </a:r>
          </a:p>
          <a:p>
            <a:pPr lvl="2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zh-CN" sz="2000" b="0" dirty="0">
                <a:solidFill>
                  <a:srgbClr val="000000"/>
                </a:solidFill>
                <a:ea typeface="宋体" charset="-122"/>
              </a:rPr>
              <a:t>	</a:t>
            </a:r>
            <a:r>
              <a:rPr lang="en-US" altLang="zh-CN" sz="2000" b="0" i="1" dirty="0">
                <a:solidFill>
                  <a:srgbClr val="000000"/>
                </a:solidFill>
                <a:ea typeface="宋体" charset="-122"/>
              </a:rPr>
              <a:t>  statements</a:t>
            </a:r>
          </a:p>
          <a:p>
            <a:pPr lvl="2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zh-CN" sz="2000" b="0" dirty="0">
                <a:solidFill>
                  <a:srgbClr val="000000"/>
                </a:solidFill>
                <a:ea typeface="宋体" charset="-122"/>
              </a:rPr>
              <a:t>	}</a:t>
            </a:r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 smtClean="0"/>
              <a:t>#include</a:t>
            </a:r>
          </a:p>
          <a:p>
            <a:pPr lvl="2"/>
            <a:r>
              <a:rPr lang="en-US" altLang="zh-CN" dirty="0" err="1" smtClean="0"/>
              <a:t>printf</a:t>
            </a:r>
            <a:endParaRPr lang="en-US" altLang="zh-CN" dirty="0" smtClean="0"/>
          </a:p>
          <a:p>
            <a:pPr lvl="2"/>
            <a:r>
              <a:rPr lang="en-US" altLang="zh-CN" dirty="0" err="1" smtClean="0"/>
              <a:t>scanf</a:t>
            </a:r>
            <a:endParaRPr lang="en-US" altLang="zh-CN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10/28/2015 9:29 AM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263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Review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Expressions</a:t>
            </a:r>
          </a:p>
          <a:p>
            <a:pPr lvl="1"/>
            <a:r>
              <a:rPr lang="en-US" altLang="zh-CN" dirty="0" smtClean="0"/>
              <a:t>operators</a:t>
            </a:r>
          </a:p>
          <a:p>
            <a:pPr lvl="2"/>
            <a:r>
              <a:rPr lang="en-US" altLang="zh-CN" dirty="0" smtClean="0"/>
              <a:t>precedence and association</a:t>
            </a:r>
          </a:p>
          <a:p>
            <a:pPr lvl="1"/>
            <a:r>
              <a:rPr lang="en-US" altLang="zh-CN" dirty="0" smtClean="0"/>
              <a:t>variables</a:t>
            </a:r>
          </a:p>
          <a:p>
            <a:pPr lvl="2"/>
            <a:r>
              <a:rPr lang="en-US" altLang="zh-CN" dirty="0" smtClean="0"/>
              <a:t>name rules</a:t>
            </a:r>
          </a:p>
          <a:p>
            <a:pPr lvl="2"/>
            <a:r>
              <a:rPr lang="en-US" altLang="zh-CN" dirty="0" smtClean="0"/>
              <a:t>type</a:t>
            </a:r>
          </a:p>
          <a:p>
            <a:pPr lvl="2"/>
            <a:r>
              <a:rPr lang="en-US" altLang="zh-CN" dirty="0" smtClean="0"/>
              <a:t>declaration</a:t>
            </a:r>
          </a:p>
          <a:p>
            <a:pPr lvl="1"/>
            <a:r>
              <a:rPr lang="en-US" altLang="zh-CN" dirty="0" smtClean="0"/>
              <a:t>constants</a:t>
            </a:r>
          </a:p>
          <a:p>
            <a:pPr lvl="2"/>
            <a:r>
              <a:rPr lang="en-US" altLang="zh-CN" dirty="0" smtClean="0"/>
              <a:t>type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10/28/2015 9:29 AM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791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END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10/28/2015 9:29 AM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822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Review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ASCII code</a:t>
            </a:r>
          </a:p>
          <a:p>
            <a:pPr lvl="1"/>
            <a:r>
              <a:rPr lang="en-US" altLang="zh-CN" dirty="0" smtClean="0"/>
              <a:t>digits</a:t>
            </a:r>
          </a:p>
          <a:p>
            <a:pPr lvl="2"/>
            <a:r>
              <a:rPr lang="en-US" altLang="zh-CN" dirty="0" smtClean="0"/>
              <a:t>‘0’-’9’</a:t>
            </a:r>
          </a:p>
          <a:p>
            <a:pPr lvl="1"/>
            <a:r>
              <a:rPr lang="en-US" altLang="zh-CN" dirty="0" smtClean="0"/>
              <a:t>upper-case letters</a:t>
            </a:r>
          </a:p>
          <a:p>
            <a:pPr lvl="2"/>
            <a:r>
              <a:rPr lang="en-US" altLang="zh-CN" dirty="0" smtClean="0"/>
              <a:t>‘A’-’Z’</a:t>
            </a:r>
          </a:p>
          <a:p>
            <a:pPr lvl="1"/>
            <a:r>
              <a:rPr lang="en-US" altLang="zh-CN" dirty="0" smtClean="0"/>
              <a:t>lower-case letters</a:t>
            </a:r>
          </a:p>
          <a:p>
            <a:pPr lvl="2"/>
            <a:r>
              <a:rPr lang="en-US" altLang="zh-CN" dirty="0" smtClean="0"/>
              <a:t>‘a’-’z’</a:t>
            </a:r>
          </a:p>
          <a:p>
            <a:pPr lvl="1"/>
            <a:r>
              <a:rPr lang="en-US" altLang="zh-CN" dirty="0" smtClean="0"/>
              <a:t>controls</a:t>
            </a:r>
          </a:p>
          <a:p>
            <a:pPr lvl="2"/>
            <a:r>
              <a:rPr lang="en-US" altLang="zh-CN" dirty="0" smtClean="0"/>
              <a:t>‘\n’, ‘\t’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10/28/2015 9:29 AM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116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Comments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ea typeface="宋体" charset="-122"/>
              </a:rPr>
              <a:t>A </a:t>
            </a:r>
            <a:r>
              <a:rPr lang="en-US" altLang="zh-CN" b="1" i="1" dirty="0" smtClean="0">
                <a:ea typeface="宋体" charset="-122"/>
              </a:rPr>
              <a:t>comment</a:t>
            </a:r>
            <a:r>
              <a:rPr lang="en-US" altLang="zh-CN" dirty="0" smtClean="0">
                <a:ea typeface="宋体" charset="-122"/>
              </a:rPr>
              <a:t> begins with </a:t>
            </a:r>
            <a:r>
              <a:rPr lang="en-US" altLang="zh-CN" dirty="0" smtClean="0">
                <a:solidFill>
                  <a:srgbClr val="FF0000"/>
                </a:solidFill>
                <a:latin typeface="Courier New" pitchFamily="49" charset="0"/>
                <a:ea typeface="宋体" charset="-122"/>
                <a:cs typeface="Courier New" pitchFamily="49" charset="0"/>
              </a:rPr>
              <a:t>/*</a:t>
            </a:r>
            <a:r>
              <a:rPr lang="en-US" altLang="zh-CN" dirty="0" smtClean="0">
                <a:ea typeface="宋体" charset="-122"/>
              </a:rPr>
              <a:t> and end with </a:t>
            </a:r>
            <a:r>
              <a:rPr lang="en-US" altLang="zh-CN" dirty="0" smtClean="0">
                <a:solidFill>
                  <a:srgbClr val="FF0000"/>
                </a:solidFill>
                <a:latin typeface="Courier New" pitchFamily="49" charset="0"/>
                <a:ea typeface="宋体" charset="-122"/>
                <a:cs typeface="Courier New" pitchFamily="49" charset="0"/>
              </a:rPr>
              <a:t>*/</a:t>
            </a:r>
            <a:r>
              <a:rPr lang="en-US" altLang="zh-CN" dirty="0" smtClean="0">
                <a:ea typeface="宋体" charset="-122"/>
              </a:rPr>
              <a:t>.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en-US" altLang="zh-CN" dirty="0" smtClean="0">
                <a:ea typeface="宋体" charset="-122"/>
              </a:rPr>
              <a:t>	</a:t>
            </a:r>
            <a:r>
              <a:rPr lang="en-US" altLang="zh-CN" sz="2400" dirty="0" smtClean="0">
                <a:solidFill>
                  <a:srgbClr val="00B050"/>
                </a:solidFill>
                <a:latin typeface="Courier New" pitchFamily="49" charset="0"/>
                <a:ea typeface="宋体" charset="-122"/>
                <a:cs typeface="Courier New" pitchFamily="49" charset="0"/>
              </a:rPr>
              <a:t>/* This is a comment */</a:t>
            </a:r>
          </a:p>
          <a:p>
            <a:r>
              <a:rPr lang="en-US" altLang="zh-CN" dirty="0" smtClean="0">
                <a:ea typeface="宋体" charset="-122"/>
              </a:rPr>
              <a:t>Comments may appear almost anywhere in a program, either on separate lines or on the same lines as other program text. </a:t>
            </a:r>
            <a:r>
              <a:rPr lang="en-US" altLang="zh-CN" sz="2400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	</a:t>
            </a:r>
            <a:endParaRPr lang="en-US" altLang="zh-CN" dirty="0" smtClean="0">
              <a:ea typeface="宋体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B01845B-E3E8-48C9-AAA7-6787DC458BFC}" type="slidenum">
              <a:rPr lang="en-US" altLang="zh-CN" sz="1200">
                <a:latin typeface="Arial" charset="0"/>
              </a:rPr>
              <a:pPr/>
              <a:t>47</a:t>
            </a:fld>
            <a:endParaRPr lang="en-US" altLang="zh-CN" sz="1800"/>
          </a:p>
        </p:txBody>
      </p:sp>
    </p:spTree>
    <p:extLst>
      <p:ext uri="{BB962C8B-B14F-4D97-AF65-F5344CB8AC3E}">
        <p14:creationId xmlns:p14="http://schemas.microsoft.com/office/powerpoint/2010/main" val="16782800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>
                <a:solidFill>
                  <a:schemeClr val="tx1"/>
                </a:solidFill>
                <a:latin typeface="Courier New" pitchFamily="49" charset="0"/>
                <a:ea typeface="宋体" charset="-122"/>
                <a:cs typeface="Courier New" pitchFamily="49" charset="0"/>
              </a:rPr>
              <a:t>celsius.c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034752"/>
            <a:ext cx="7772400" cy="5562600"/>
          </a:xfrm>
          <a:solidFill>
            <a:schemeClr val="bg1"/>
          </a:solidFill>
        </p:spPr>
        <p:txBody>
          <a:bodyPr/>
          <a:lstStyle/>
          <a:p>
            <a:pPr>
              <a:spcBef>
                <a:spcPts val="200"/>
              </a:spcBef>
              <a:buFontTx/>
              <a:buNone/>
            </a:pPr>
            <a:endParaRPr lang="en-US" altLang="zh-CN" sz="800" dirty="0" smtClean="0">
              <a:solidFill>
                <a:schemeClr val="tx1"/>
              </a:solidFill>
              <a:latin typeface="Courier New" pitchFamily="49" charset="0"/>
              <a:ea typeface="宋体" charset="-122"/>
              <a:cs typeface="Courier New" pitchFamily="49" charset="0"/>
            </a:endParaRPr>
          </a:p>
          <a:p>
            <a:pPr>
              <a:lnSpc>
                <a:spcPct val="80000"/>
              </a:lnSpc>
              <a:spcBef>
                <a:spcPts val="400"/>
              </a:spcBef>
              <a:buFontTx/>
              <a:buNone/>
            </a:pPr>
            <a:r>
              <a:rPr lang="en-US" altLang="zh-CN" sz="1800" dirty="0" smtClean="0">
                <a:solidFill>
                  <a:srgbClr val="00B050"/>
                </a:solidFill>
                <a:latin typeface="Courier New" pitchFamily="49" charset="0"/>
                <a:ea typeface="宋体" charset="-122"/>
                <a:cs typeface="Courier New" pitchFamily="49" charset="0"/>
              </a:rPr>
              <a:t>/* Converts a Fahrenheit temperature to Celsius */</a:t>
            </a:r>
          </a:p>
          <a:p>
            <a:pPr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 smtClean="0">
                <a:solidFill>
                  <a:schemeClr val="tx1"/>
                </a:solidFill>
                <a:latin typeface="Courier New" pitchFamily="49" charset="0"/>
                <a:ea typeface="宋体" charset="-122"/>
                <a:cs typeface="Courier New" pitchFamily="49" charset="0"/>
              </a:rPr>
              <a:t> 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Tx/>
              <a:buNone/>
            </a:pPr>
            <a:r>
              <a:rPr lang="en-US" altLang="zh-CN" sz="1800" dirty="0" smtClean="0">
                <a:solidFill>
                  <a:srgbClr val="0070C0"/>
                </a:solidFill>
                <a:latin typeface="Courier New" pitchFamily="49" charset="0"/>
                <a:ea typeface="宋体" charset="-122"/>
                <a:cs typeface="Courier New" pitchFamily="49" charset="0"/>
              </a:rPr>
              <a:t>#include</a:t>
            </a:r>
            <a:r>
              <a:rPr lang="en-US" altLang="zh-CN" sz="1800" dirty="0" smtClean="0">
                <a:solidFill>
                  <a:schemeClr val="tx1"/>
                </a:solidFill>
                <a:latin typeface="Courier New" pitchFamily="49" charset="0"/>
                <a:ea typeface="宋体" charset="-122"/>
                <a:cs typeface="Courier New" pitchFamily="49" charset="0"/>
              </a:rPr>
              <a:t> &lt;</a:t>
            </a:r>
            <a:r>
              <a:rPr lang="en-US" altLang="zh-CN" sz="1800" dirty="0" err="1" smtClean="0">
                <a:solidFill>
                  <a:schemeClr val="tx1"/>
                </a:solidFill>
                <a:latin typeface="Courier New" pitchFamily="49" charset="0"/>
                <a:ea typeface="宋体" charset="-122"/>
                <a:cs typeface="Courier New" pitchFamily="49" charset="0"/>
              </a:rPr>
              <a:t>stdio.h</a:t>
            </a:r>
            <a:r>
              <a:rPr lang="en-US" altLang="zh-CN" sz="1800" dirty="0" smtClean="0">
                <a:solidFill>
                  <a:schemeClr val="tx1"/>
                </a:solidFill>
                <a:latin typeface="Courier New" pitchFamily="49" charset="0"/>
                <a:ea typeface="宋体" charset="-122"/>
                <a:cs typeface="Courier New" pitchFamily="49" charset="0"/>
              </a:rPr>
              <a:t>&gt;</a:t>
            </a:r>
          </a:p>
          <a:p>
            <a:pPr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 smtClean="0">
                <a:solidFill>
                  <a:schemeClr val="tx1"/>
                </a:solidFill>
                <a:latin typeface="Courier New" pitchFamily="49" charset="0"/>
                <a:ea typeface="宋体" charset="-122"/>
                <a:cs typeface="Courier New" pitchFamily="49" charset="0"/>
              </a:rPr>
              <a:t> 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Tx/>
              <a:buNone/>
            </a:pPr>
            <a:r>
              <a:rPr lang="en-US" altLang="zh-CN" sz="1800" dirty="0" smtClean="0">
                <a:solidFill>
                  <a:srgbClr val="0070C0"/>
                </a:solidFill>
                <a:latin typeface="Courier New" pitchFamily="49" charset="0"/>
                <a:ea typeface="宋体" charset="-122"/>
                <a:cs typeface="Courier New" pitchFamily="49" charset="0"/>
              </a:rPr>
              <a:t>#define</a:t>
            </a:r>
            <a:r>
              <a:rPr lang="en-US" altLang="zh-CN" sz="1800" dirty="0" smtClean="0">
                <a:solidFill>
                  <a:schemeClr val="tx1"/>
                </a:solidFill>
                <a:latin typeface="Courier New" pitchFamily="49" charset="0"/>
                <a:ea typeface="宋体" charset="-122"/>
                <a:cs typeface="Courier New" pitchFamily="49" charset="0"/>
              </a:rPr>
              <a:t> FREEZING_PT 32.0f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Tx/>
              <a:buNone/>
            </a:pPr>
            <a:r>
              <a:rPr lang="en-US" altLang="zh-CN" sz="1800" dirty="0" smtClean="0">
                <a:solidFill>
                  <a:srgbClr val="0070C0"/>
                </a:solidFill>
                <a:latin typeface="Courier New" pitchFamily="49" charset="0"/>
                <a:ea typeface="宋体" charset="-122"/>
                <a:cs typeface="Courier New" pitchFamily="49" charset="0"/>
              </a:rPr>
              <a:t>#define</a:t>
            </a:r>
            <a:r>
              <a:rPr lang="en-US" altLang="zh-CN" sz="1800" dirty="0" smtClean="0">
                <a:solidFill>
                  <a:schemeClr val="tx1"/>
                </a:solidFill>
                <a:latin typeface="Courier New" pitchFamily="49" charset="0"/>
                <a:ea typeface="宋体" charset="-122"/>
                <a:cs typeface="Courier New" pitchFamily="49" charset="0"/>
              </a:rPr>
              <a:t> SCALE_FACTOR (5.0f / 9.0f)</a:t>
            </a:r>
          </a:p>
          <a:p>
            <a:pPr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 smtClean="0">
                <a:solidFill>
                  <a:schemeClr val="tx1"/>
                </a:solidFill>
                <a:latin typeface="Courier New" pitchFamily="49" charset="0"/>
                <a:ea typeface="宋体" charset="-122"/>
                <a:cs typeface="Courier New" pitchFamily="49" charset="0"/>
              </a:rPr>
              <a:t> 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Tx/>
              <a:buNone/>
            </a:pPr>
            <a:r>
              <a:rPr lang="en-US" altLang="zh-CN" sz="1800" dirty="0" err="1" smtClean="0">
                <a:solidFill>
                  <a:srgbClr val="0070C0"/>
                </a:solidFill>
                <a:latin typeface="Courier New" pitchFamily="49" charset="0"/>
                <a:ea typeface="宋体" charset="-122"/>
                <a:cs typeface="Courier New" pitchFamily="49" charset="0"/>
              </a:rPr>
              <a:t>int</a:t>
            </a:r>
            <a:r>
              <a:rPr lang="en-US" altLang="zh-CN" sz="1800" dirty="0" smtClean="0">
                <a:solidFill>
                  <a:srgbClr val="0070C0"/>
                </a:solidFill>
                <a:latin typeface="Courier New" pitchFamily="49" charset="0"/>
                <a:ea typeface="宋体" charset="-122"/>
                <a:cs typeface="Courier New" pitchFamily="49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latin typeface="Courier New" pitchFamily="49" charset="0"/>
                <a:ea typeface="宋体" charset="-122"/>
                <a:cs typeface="Courier New" pitchFamily="49" charset="0"/>
              </a:rPr>
              <a:t>main(void)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Tx/>
              <a:buNone/>
            </a:pPr>
            <a:r>
              <a:rPr lang="en-US" altLang="zh-CN" sz="1800" dirty="0" smtClean="0">
                <a:solidFill>
                  <a:schemeClr val="tx1"/>
                </a:solidFill>
                <a:latin typeface="Courier New" pitchFamily="49" charset="0"/>
                <a:ea typeface="宋体" charset="-122"/>
                <a:cs typeface="Courier New" pitchFamily="49" charset="0"/>
              </a:rPr>
              <a:t>{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Tx/>
              <a:buNone/>
            </a:pPr>
            <a:r>
              <a:rPr lang="en-US" altLang="zh-CN" sz="1800" dirty="0" smtClean="0">
                <a:solidFill>
                  <a:schemeClr val="tx1"/>
                </a:solidFill>
                <a:latin typeface="Courier New" pitchFamily="49" charset="0"/>
                <a:ea typeface="宋体" charset="-122"/>
                <a:cs typeface="Courier New" pitchFamily="49" charset="0"/>
              </a:rPr>
              <a:t>  </a:t>
            </a:r>
            <a:r>
              <a:rPr lang="en-US" altLang="zh-CN" sz="1800" dirty="0" smtClean="0">
                <a:solidFill>
                  <a:srgbClr val="0070C0"/>
                </a:solidFill>
                <a:latin typeface="Courier New" pitchFamily="49" charset="0"/>
                <a:ea typeface="宋体" charset="-122"/>
                <a:cs typeface="Courier New" pitchFamily="49" charset="0"/>
              </a:rPr>
              <a:t>float</a:t>
            </a:r>
            <a:r>
              <a:rPr lang="en-US" altLang="zh-CN" sz="1800" dirty="0" smtClean="0">
                <a:solidFill>
                  <a:schemeClr val="tx1"/>
                </a:solidFill>
                <a:latin typeface="Courier New" pitchFamily="49" charset="0"/>
                <a:ea typeface="宋体" charset="-122"/>
                <a:cs typeface="Courier New" pitchFamily="49" charset="0"/>
              </a:rPr>
              <a:t> </a:t>
            </a:r>
            <a:r>
              <a:rPr lang="en-US" altLang="zh-CN" sz="1800" dirty="0" err="1" smtClean="0">
                <a:solidFill>
                  <a:schemeClr val="tx1"/>
                </a:solidFill>
                <a:latin typeface="Courier New" pitchFamily="49" charset="0"/>
                <a:ea typeface="宋体" charset="-122"/>
                <a:cs typeface="Courier New" pitchFamily="49" charset="0"/>
              </a:rPr>
              <a:t>fahrenheit</a:t>
            </a:r>
            <a:r>
              <a:rPr lang="en-US" altLang="zh-CN" sz="1800" dirty="0" smtClean="0">
                <a:solidFill>
                  <a:schemeClr val="tx1"/>
                </a:solidFill>
                <a:latin typeface="Courier New" pitchFamily="49" charset="0"/>
                <a:ea typeface="宋体" charset="-122"/>
                <a:cs typeface="Courier New" pitchFamily="49" charset="0"/>
              </a:rPr>
              <a:t>, </a:t>
            </a:r>
            <a:r>
              <a:rPr lang="en-US" altLang="zh-CN" sz="1800" dirty="0" err="1" smtClean="0">
                <a:solidFill>
                  <a:schemeClr val="tx1"/>
                </a:solidFill>
                <a:latin typeface="Courier New" pitchFamily="49" charset="0"/>
                <a:ea typeface="宋体" charset="-122"/>
                <a:cs typeface="Courier New" pitchFamily="49" charset="0"/>
              </a:rPr>
              <a:t>celsius</a:t>
            </a:r>
            <a:r>
              <a:rPr lang="en-US" altLang="zh-CN" sz="1800" dirty="0" smtClean="0">
                <a:solidFill>
                  <a:schemeClr val="tx1"/>
                </a:solidFill>
                <a:latin typeface="Courier New" pitchFamily="49" charset="0"/>
                <a:ea typeface="宋体" charset="-122"/>
                <a:cs typeface="Courier New" pitchFamily="49" charset="0"/>
              </a:rPr>
              <a:t>;</a:t>
            </a:r>
          </a:p>
          <a:p>
            <a:pPr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 smtClean="0">
                <a:solidFill>
                  <a:schemeClr val="tx1"/>
                </a:solidFill>
                <a:latin typeface="Courier New" pitchFamily="49" charset="0"/>
                <a:ea typeface="宋体" charset="-122"/>
                <a:cs typeface="Courier New" pitchFamily="49" charset="0"/>
              </a:rPr>
              <a:t> 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Tx/>
              <a:buNone/>
            </a:pPr>
            <a:r>
              <a:rPr lang="en-US" altLang="zh-CN" sz="1800" dirty="0" smtClean="0">
                <a:solidFill>
                  <a:schemeClr val="tx1"/>
                </a:solidFill>
                <a:latin typeface="Courier New" pitchFamily="49" charset="0"/>
                <a:ea typeface="宋体" charset="-122"/>
                <a:cs typeface="Courier New" pitchFamily="49" charset="0"/>
              </a:rPr>
              <a:t>  </a:t>
            </a:r>
            <a:r>
              <a:rPr lang="en-US" altLang="zh-CN" sz="1800" dirty="0" err="1" smtClean="0">
                <a:solidFill>
                  <a:schemeClr val="tx1"/>
                </a:solidFill>
                <a:latin typeface="Courier New" pitchFamily="49" charset="0"/>
                <a:ea typeface="宋体" charset="-122"/>
                <a:cs typeface="Courier New" pitchFamily="49" charset="0"/>
              </a:rPr>
              <a:t>printf</a:t>
            </a:r>
            <a:r>
              <a:rPr lang="en-US" altLang="zh-CN" sz="1800" dirty="0" smtClean="0">
                <a:solidFill>
                  <a:schemeClr val="tx1"/>
                </a:solidFill>
                <a:latin typeface="Courier New" pitchFamily="49" charset="0"/>
                <a:ea typeface="宋体" charset="-122"/>
                <a:cs typeface="Courier New" pitchFamily="49" charset="0"/>
              </a:rPr>
              <a:t>("Enter Fahrenheit temperature: ");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Tx/>
              <a:buNone/>
            </a:pPr>
            <a:r>
              <a:rPr lang="en-US" altLang="zh-CN" sz="1800" dirty="0" smtClean="0">
                <a:solidFill>
                  <a:schemeClr val="tx1"/>
                </a:solidFill>
                <a:latin typeface="Courier New" pitchFamily="49" charset="0"/>
                <a:ea typeface="宋体" charset="-122"/>
                <a:cs typeface="Courier New" pitchFamily="49" charset="0"/>
              </a:rPr>
              <a:t>  </a:t>
            </a:r>
            <a:r>
              <a:rPr lang="en-US" altLang="zh-CN" sz="1800" dirty="0" err="1" smtClean="0">
                <a:solidFill>
                  <a:schemeClr val="tx1"/>
                </a:solidFill>
                <a:latin typeface="Courier New" pitchFamily="49" charset="0"/>
                <a:ea typeface="宋体" charset="-122"/>
                <a:cs typeface="Courier New" pitchFamily="49" charset="0"/>
              </a:rPr>
              <a:t>scanf</a:t>
            </a:r>
            <a:r>
              <a:rPr lang="en-US" altLang="zh-CN" sz="1800" dirty="0" smtClean="0">
                <a:solidFill>
                  <a:schemeClr val="tx1"/>
                </a:solidFill>
                <a:latin typeface="Courier New" pitchFamily="49" charset="0"/>
                <a:ea typeface="宋体" charset="-122"/>
                <a:cs typeface="Courier New" pitchFamily="49" charset="0"/>
              </a:rPr>
              <a:t>("%f", &amp;</a:t>
            </a:r>
            <a:r>
              <a:rPr lang="en-US" altLang="zh-CN" sz="1800" dirty="0" err="1" smtClean="0">
                <a:solidFill>
                  <a:schemeClr val="tx1"/>
                </a:solidFill>
                <a:latin typeface="Courier New" pitchFamily="49" charset="0"/>
                <a:ea typeface="宋体" charset="-122"/>
                <a:cs typeface="Courier New" pitchFamily="49" charset="0"/>
              </a:rPr>
              <a:t>fahrenheit</a:t>
            </a:r>
            <a:r>
              <a:rPr lang="en-US" altLang="zh-CN" sz="1800" dirty="0" smtClean="0">
                <a:solidFill>
                  <a:schemeClr val="tx1"/>
                </a:solidFill>
                <a:latin typeface="Courier New" pitchFamily="49" charset="0"/>
                <a:ea typeface="宋体" charset="-122"/>
                <a:cs typeface="Courier New" pitchFamily="49" charset="0"/>
              </a:rPr>
              <a:t>);</a:t>
            </a:r>
          </a:p>
          <a:p>
            <a:pPr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 smtClean="0">
                <a:solidFill>
                  <a:schemeClr val="tx1"/>
                </a:solidFill>
                <a:latin typeface="Courier New" pitchFamily="49" charset="0"/>
                <a:ea typeface="宋体" charset="-122"/>
                <a:cs typeface="Courier New" pitchFamily="49" charset="0"/>
              </a:rPr>
              <a:t> 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Tx/>
              <a:buNone/>
            </a:pPr>
            <a:r>
              <a:rPr lang="en-US" altLang="zh-CN" sz="1800" dirty="0" smtClean="0">
                <a:solidFill>
                  <a:schemeClr val="tx1"/>
                </a:solidFill>
                <a:latin typeface="Courier New" pitchFamily="49" charset="0"/>
                <a:ea typeface="宋体" charset="-122"/>
                <a:cs typeface="Courier New" pitchFamily="49" charset="0"/>
              </a:rPr>
              <a:t>  </a:t>
            </a:r>
            <a:r>
              <a:rPr lang="en-US" altLang="zh-CN" sz="1800" dirty="0" err="1" smtClean="0">
                <a:solidFill>
                  <a:schemeClr val="tx1"/>
                </a:solidFill>
                <a:latin typeface="Courier New" pitchFamily="49" charset="0"/>
                <a:ea typeface="宋体" charset="-122"/>
                <a:cs typeface="Courier New" pitchFamily="49" charset="0"/>
              </a:rPr>
              <a:t>celsius</a:t>
            </a:r>
            <a:r>
              <a:rPr lang="en-US" altLang="zh-CN" sz="1800" dirty="0" smtClean="0">
                <a:solidFill>
                  <a:schemeClr val="tx1"/>
                </a:solidFill>
                <a:latin typeface="Courier New" pitchFamily="49" charset="0"/>
                <a:ea typeface="宋体" charset="-122"/>
                <a:cs typeface="Courier New" pitchFamily="49" charset="0"/>
              </a:rPr>
              <a:t> = (</a:t>
            </a:r>
            <a:r>
              <a:rPr lang="en-US" altLang="zh-CN" sz="1800" dirty="0" err="1" smtClean="0">
                <a:solidFill>
                  <a:schemeClr val="tx1"/>
                </a:solidFill>
                <a:latin typeface="Courier New" pitchFamily="49" charset="0"/>
                <a:ea typeface="宋体" charset="-122"/>
                <a:cs typeface="Courier New" pitchFamily="49" charset="0"/>
              </a:rPr>
              <a:t>fahrenheit</a:t>
            </a:r>
            <a:r>
              <a:rPr lang="en-US" altLang="zh-CN" sz="1800" dirty="0" smtClean="0">
                <a:solidFill>
                  <a:schemeClr val="tx1"/>
                </a:solidFill>
                <a:latin typeface="Courier New" pitchFamily="49" charset="0"/>
                <a:ea typeface="宋体" charset="-122"/>
                <a:cs typeface="Courier New" pitchFamily="49" charset="0"/>
              </a:rPr>
              <a:t> - FREEZING_PT) * SCALE_FACTOR;</a:t>
            </a:r>
          </a:p>
          <a:p>
            <a:pPr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 smtClean="0">
                <a:solidFill>
                  <a:schemeClr val="tx1"/>
                </a:solidFill>
                <a:latin typeface="Courier New" pitchFamily="49" charset="0"/>
                <a:ea typeface="宋体" charset="-122"/>
                <a:cs typeface="Courier New" pitchFamily="49" charset="0"/>
              </a:rPr>
              <a:t> 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Tx/>
              <a:buNone/>
            </a:pPr>
            <a:r>
              <a:rPr lang="en-US" altLang="zh-CN" sz="1800" dirty="0" smtClean="0">
                <a:solidFill>
                  <a:schemeClr val="tx1"/>
                </a:solidFill>
                <a:latin typeface="Courier New" pitchFamily="49" charset="0"/>
                <a:ea typeface="宋体" charset="-122"/>
                <a:cs typeface="Courier New" pitchFamily="49" charset="0"/>
              </a:rPr>
              <a:t>  </a:t>
            </a:r>
            <a:r>
              <a:rPr lang="en-US" altLang="zh-CN" sz="1800" dirty="0" err="1" smtClean="0">
                <a:solidFill>
                  <a:schemeClr val="tx1"/>
                </a:solidFill>
                <a:latin typeface="Courier New" pitchFamily="49" charset="0"/>
                <a:ea typeface="宋体" charset="-122"/>
                <a:cs typeface="Courier New" pitchFamily="49" charset="0"/>
              </a:rPr>
              <a:t>printf</a:t>
            </a:r>
            <a:r>
              <a:rPr lang="en-US" altLang="zh-CN" sz="1800" dirty="0" smtClean="0">
                <a:solidFill>
                  <a:schemeClr val="tx1"/>
                </a:solidFill>
                <a:latin typeface="Courier New" pitchFamily="49" charset="0"/>
                <a:ea typeface="宋体" charset="-122"/>
                <a:cs typeface="Courier New" pitchFamily="49" charset="0"/>
              </a:rPr>
              <a:t>("Celsius equivalent: %.1f\n", </a:t>
            </a:r>
            <a:r>
              <a:rPr lang="en-US" altLang="zh-CN" sz="1800" dirty="0" err="1" smtClean="0">
                <a:solidFill>
                  <a:schemeClr val="tx1"/>
                </a:solidFill>
                <a:latin typeface="Courier New" pitchFamily="49" charset="0"/>
                <a:ea typeface="宋体" charset="-122"/>
                <a:cs typeface="Courier New" pitchFamily="49" charset="0"/>
              </a:rPr>
              <a:t>celsius</a:t>
            </a:r>
            <a:r>
              <a:rPr lang="en-US" altLang="zh-CN" sz="1800" dirty="0" smtClean="0">
                <a:solidFill>
                  <a:schemeClr val="tx1"/>
                </a:solidFill>
                <a:latin typeface="Courier New" pitchFamily="49" charset="0"/>
                <a:ea typeface="宋体" charset="-122"/>
                <a:cs typeface="Courier New" pitchFamily="49" charset="0"/>
              </a:rPr>
              <a:t>);</a:t>
            </a:r>
          </a:p>
          <a:p>
            <a:pPr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 smtClean="0">
                <a:solidFill>
                  <a:schemeClr val="tx1"/>
                </a:solidFill>
                <a:latin typeface="Courier New" pitchFamily="49" charset="0"/>
                <a:ea typeface="宋体" charset="-122"/>
                <a:cs typeface="Courier New" pitchFamily="49" charset="0"/>
              </a:rPr>
              <a:t> 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Tx/>
              <a:buNone/>
            </a:pPr>
            <a:r>
              <a:rPr lang="en-US" altLang="zh-CN" sz="1800" dirty="0" smtClean="0">
                <a:solidFill>
                  <a:schemeClr val="tx1"/>
                </a:solidFill>
                <a:latin typeface="Courier New" pitchFamily="49" charset="0"/>
                <a:ea typeface="宋体" charset="-122"/>
                <a:cs typeface="Courier New" pitchFamily="49" charset="0"/>
              </a:rPr>
              <a:t>  </a:t>
            </a:r>
            <a:r>
              <a:rPr lang="en-US" altLang="zh-CN" sz="1800" dirty="0" smtClean="0">
                <a:solidFill>
                  <a:srgbClr val="0070C0"/>
                </a:solidFill>
                <a:latin typeface="Courier New" pitchFamily="49" charset="0"/>
                <a:ea typeface="宋体" charset="-122"/>
                <a:cs typeface="Courier New" pitchFamily="49" charset="0"/>
              </a:rPr>
              <a:t>return</a:t>
            </a:r>
            <a:r>
              <a:rPr lang="en-US" altLang="zh-CN" sz="1800" dirty="0" smtClean="0">
                <a:solidFill>
                  <a:schemeClr val="tx1"/>
                </a:solidFill>
                <a:latin typeface="Courier New" pitchFamily="49" charset="0"/>
                <a:ea typeface="宋体" charset="-122"/>
                <a:cs typeface="Courier New" pitchFamily="49" charset="0"/>
              </a:rPr>
              <a:t> 0;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Tx/>
              <a:buNone/>
            </a:pPr>
            <a:r>
              <a:rPr lang="en-US" altLang="zh-CN" sz="1800" dirty="0" smtClean="0">
                <a:solidFill>
                  <a:schemeClr val="tx1"/>
                </a:solidFill>
                <a:latin typeface="Courier New" pitchFamily="49" charset="0"/>
                <a:ea typeface="宋体" charset="-122"/>
                <a:cs typeface="Courier New" pitchFamily="49" charset="0"/>
              </a:rPr>
              <a:t>}</a:t>
            </a:r>
          </a:p>
          <a:p>
            <a:endParaRPr lang="en-US" altLang="zh-CN" dirty="0" smtClean="0">
              <a:ea typeface="宋体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755576" y="1124744"/>
            <a:ext cx="7056784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611560" y="1988840"/>
            <a:ext cx="4896544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907976" y="4005104"/>
            <a:ext cx="3528392" cy="360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4788024" y="4869200"/>
            <a:ext cx="720080" cy="360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2323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Layout of a C Program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4800600"/>
          </a:xfrm>
        </p:spPr>
        <p:txBody>
          <a:bodyPr/>
          <a:lstStyle/>
          <a:p>
            <a:r>
              <a:rPr lang="en-US" altLang="zh-CN" sz="2700" dirty="0" smtClean="0">
                <a:ea typeface="宋体" charset="-122"/>
              </a:rPr>
              <a:t>The amount of space between tokens usually isn’t critical.</a:t>
            </a:r>
          </a:p>
          <a:p>
            <a:pPr lvl="1"/>
            <a:r>
              <a:rPr lang="en-US" altLang="zh-CN" sz="2500" dirty="0" smtClean="0">
                <a:ea typeface="宋体" charset="-122"/>
              </a:rPr>
              <a:t>Tokens</a:t>
            </a:r>
          </a:p>
          <a:p>
            <a:pPr lvl="2"/>
            <a:r>
              <a:rPr lang="en-US" altLang="zh-CN" sz="2200" dirty="0" smtClean="0">
                <a:ea typeface="宋体" charset="-122"/>
              </a:rPr>
              <a:t>Identifiers</a:t>
            </a:r>
          </a:p>
          <a:p>
            <a:pPr lvl="2"/>
            <a:r>
              <a:rPr lang="en-US" altLang="zh-CN" sz="2200" dirty="0" smtClean="0">
                <a:ea typeface="宋体" charset="-122"/>
              </a:rPr>
              <a:t>Keywords</a:t>
            </a:r>
          </a:p>
          <a:p>
            <a:pPr lvl="2"/>
            <a:r>
              <a:rPr lang="en-US" altLang="zh-CN" sz="2200" dirty="0" smtClean="0">
                <a:ea typeface="宋体" charset="-122"/>
              </a:rPr>
              <a:t>Operators</a:t>
            </a:r>
          </a:p>
          <a:p>
            <a:pPr lvl="2"/>
            <a:r>
              <a:rPr lang="en-US" altLang="zh-CN" sz="2200" dirty="0" smtClean="0">
                <a:ea typeface="宋体" charset="-122"/>
              </a:rPr>
              <a:t>Punctuation</a:t>
            </a:r>
          </a:p>
          <a:p>
            <a:pPr lvl="2"/>
            <a:r>
              <a:rPr lang="en-US" altLang="zh-CN" sz="2200" dirty="0" smtClean="0">
                <a:ea typeface="宋体" charset="-122"/>
              </a:rPr>
              <a:t>Constants</a:t>
            </a:r>
          </a:p>
          <a:p>
            <a:pPr lvl="2"/>
            <a:r>
              <a:rPr lang="en-US" altLang="zh-CN" sz="2200" dirty="0" smtClean="0">
                <a:ea typeface="宋体" charset="-122"/>
              </a:rPr>
              <a:t>String literals</a:t>
            </a:r>
            <a:endParaRPr lang="en-US" altLang="zh-CN" sz="2300" dirty="0" smtClean="0">
              <a:ea typeface="宋体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311FE85-90F1-4338-BDAE-149DF8CF0FB7}" type="slidenum">
              <a:rPr lang="en-US" altLang="zh-CN" sz="1200">
                <a:latin typeface="Arial" charset="0"/>
              </a:rPr>
              <a:pPr/>
              <a:t>49</a:t>
            </a:fld>
            <a:endParaRPr lang="en-US" altLang="zh-CN" sz="1800"/>
          </a:p>
        </p:txBody>
      </p:sp>
    </p:spTree>
    <p:extLst>
      <p:ext uri="{BB962C8B-B14F-4D97-AF65-F5344CB8AC3E}">
        <p14:creationId xmlns:p14="http://schemas.microsoft.com/office/powerpoint/2010/main" val="15622513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 Variables &amp; Constants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Variables </a:t>
            </a:r>
            <a:r>
              <a:rPr lang="en-US" altLang="zh-CN" dirty="0"/>
              <a:t>and constants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the </a:t>
            </a:r>
            <a:r>
              <a:rPr lang="en-US" altLang="zh-CN" dirty="0"/>
              <a:t>basic </a:t>
            </a:r>
            <a:r>
              <a:rPr lang="en-US" altLang="zh-CN" dirty="0">
                <a:solidFill>
                  <a:srgbClr val="FF0000"/>
                </a:solidFill>
              </a:rPr>
              <a:t>data objects </a:t>
            </a:r>
            <a:r>
              <a:rPr lang="en-US" altLang="zh-CN" dirty="0"/>
              <a:t>manipulated in a </a:t>
            </a:r>
            <a:r>
              <a:rPr lang="en-US" altLang="zh-CN" dirty="0" smtClean="0"/>
              <a:t>program</a:t>
            </a:r>
          </a:p>
          <a:p>
            <a:r>
              <a:rPr lang="en-US" altLang="zh-CN" dirty="0" smtClean="0"/>
              <a:t>Declarations </a:t>
            </a:r>
          </a:p>
          <a:p>
            <a:pPr lvl="1"/>
            <a:r>
              <a:rPr lang="en-US" altLang="zh-CN" dirty="0" smtClean="0"/>
              <a:t>list </a:t>
            </a:r>
            <a:r>
              <a:rPr lang="en-US" altLang="zh-CN" dirty="0"/>
              <a:t>the variables to be </a:t>
            </a:r>
            <a:r>
              <a:rPr lang="en-US" altLang="zh-CN" dirty="0" smtClean="0"/>
              <a:t>used</a:t>
            </a:r>
          </a:p>
          <a:p>
            <a:pPr lvl="1"/>
            <a:r>
              <a:rPr lang="en-US" altLang="zh-CN" dirty="0" smtClean="0"/>
              <a:t>state </a:t>
            </a:r>
            <a:r>
              <a:rPr lang="en-US" altLang="zh-CN" dirty="0"/>
              <a:t>what type they have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perhaps state what </a:t>
            </a:r>
            <a:r>
              <a:rPr lang="en-US" altLang="zh-CN" dirty="0"/>
              <a:t>their initial values </a:t>
            </a:r>
            <a:r>
              <a:rPr lang="en-US" altLang="zh-CN" dirty="0" smtClean="0"/>
              <a:t>are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10/28/2015 9:29 AM</a:t>
            </a:fld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395536" y="5157191"/>
            <a:ext cx="8208912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All </a:t>
            </a:r>
            <a:r>
              <a:rPr lang="en-US" altLang="zh-CN" sz="2400" b="1" dirty="0">
                <a:solidFill>
                  <a:srgbClr val="FF0000"/>
                </a:solidFill>
              </a:rPr>
              <a:t>variables must be declared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before </a:t>
            </a:r>
            <a:r>
              <a:rPr lang="en-US" altLang="zh-CN" sz="2400" b="1" dirty="0">
                <a:solidFill>
                  <a:srgbClr val="FF0000"/>
                </a:solidFill>
              </a:rPr>
              <a:t>they are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used.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51377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Layout of a C Program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4800600"/>
          </a:xfrm>
        </p:spPr>
        <p:txBody>
          <a:bodyPr/>
          <a:lstStyle/>
          <a:p>
            <a:r>
              <a:rPr lang="en-US" altLang="zh-CN" sz="2700" dirty="0" smtClean="0">
                <a:ea typeface="宋体" charset="-122"/>
              </a:rPr>
              <a:t>In </a:t>
            </a:r>
            <a:r>
              <a:rPr lang="en-US" altLang="zh-CN" sz="2700" dirty="0">
                <a:ea typeface="宋体" charset="-122"/>
              </a:rPr>
              <a:t>fact, adding spaces and blank lines to a program can make it </a:t>
            </a:r>
            <a:r>
              <a:rPr lang="en-US" altLang="zh-CN" sz="2700" dirty="0">
                <a:solidFill>
                  <a:srgbClr val="FF0000"/>
                </a:solidFill>
                <a:ea typeface="宋体" charset="-122"/>
              </a:rPr>
              <a:t>easier to read and understand</a:t>
            </a:r>
            <a:r>
              <a:rPr lang="en-US" altLang="zh-CN" sz="2700" dirty="0" smtClean="0">
                <a:ea typeface="宋体" charset="-122"/>
              </a:rPr>
              <a:t>.</a:t>
            </a:r>
          </a:p>
          <a:p>
            <a:pPr lvl="1"/>
            <a:r>
              <a:rPr lang="en-US" altLang="zh-CN" i="1" dirty="0" smtClean="0">
                <a:ea typeface="宋体" charset="-122"/>
              </a:rPr>
              <a:t>Indentation(</a:t>
            </a:r>
            <a:r>
              <a:rPr lang="zh-CN" altLang="en-US" i="1" dirty="0" smtClean="0">
                <a:ea typeface="宋体" charset="-122"/>
              </a:rPr>
              <a:t>缩进</a:t>
            </a:r>
            <a:r>
              <a:rPr lang="en-US" altLang="zh-CN" i="1" dirty="0" smtClean="0">
                <a:ea typeface="宋体" charset="-122"/>
              </a:rPr>
              <a:t>)</a:t>
            </a:r>
            <a:r>
              <a:rPr lang="en-US" altLang="zh-CN" dirty="0" smtClean="0">
                <a:ea typeface="宋体" charset="-122"/>
              </a:rPr>
              <a:t> </a:t>
            </a:r>
            <a:r>
              <a:rPr lang="en-US" altLang="zh-CN" dirty="0">
                <a:ea typeface="宋体" charset="-122"/>
              </a:rPr>
              <a:t>can make nesting easier to spot.</a:t>
            </a:r>
          </a:p>
          <a:p>
            <a:pPr lvl="1"/>
            <a:r>
              <a:rPr lang="en-US" altLang="zh-CN" i="1" dirty="0">
                <a:ea typeface="宋体" charset="-122"/>
              </a:rPr>
              <a:t>Blank </a:t>
            </a:r>
            <a:r>
              <a:rPr lang="en-US" altLang="zh-CN" i="1" dirty="0" smtClean="0">
                <a:ea typeface="宋体" charset="-122"/>
              </a:rPr>
              <a:t>lines(</a:t>
            </a:r>
            <a:r>
              <a:rPr lang="zh-CN" altLang="en-US" i="1" dirty="0">
                <a:ea typeface="宋体" charset="-122"/>
              </a:rPr>
              <a:t>空行</a:t>
            </a:r>
            <a:r>
              <a:rPr lang="en-US" altLang="zh-CN" i="1" dirty="0" smtClean="0">
                <a:ea typeface="宋体" charset="-122"/>
              </a:rPr>
              <a:t>)</a:t>
            </a:r>
            <a:r>
              <a:rPr lang="en-US" altLang="zh-CN" dirty="0" smtClean="0">
                <a:ea typeface="宋体" charset="-122"/>
              </a:rPr>
              <a:t> </a:t>
            </a:r>
            <a:r>
              <a:rPr lang="en-US" altLang="zh-CN" dirty="0">
                <a:ea typeface="宋体" charset="-122"/>
              </a:rPr>
              <a:t>can divide a program into logical units.</a:t>
            </a:r>
          </a:p>
          <a:p>
            <a:endParaRPr lang="en-US" altLang="zh-CN" sz="2700" dirty="0">
              <a:ea typeface="宋体" charset="-122"/>
            </a:endParaRPr>
          </a:p>
          <a:p>
            <a:endParaRPr lang="en-US" altLang="zh-CN" sz="2500" dirty="0" smtClean="0">
              <a:ea typeface="宋体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311FE85-90F1-4338-BDAE-149DF8CF0FB7}" type="slidenum">
              <a:rPr lang="en-US" altLang="zh-CN" sz="1200">
                <a:latin typeface="Arial" charset="0"/>
              </a:rPr>
              <a:pPr/>
              <a:t>50</a:t>
            </a:fld>
            <a:endParaRPr lang="en-US" altLang="zh-CN" sz="1800"/>
          </a:p>
        </p:txBody>
      </p:sp>
    </p:spTree>
    <p:extLst>
      <p:ext uri="{BB962C8B-B14F-4D97-AF65-F5344CB8AC3E}">
        <p14:creationId xmlns:p14="http://schemas.microsoft.com/office/powerpoint/2010/main" val="19659513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Review of Exercises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A1</a:t>
            </a:r>
          </a:p>
          <a:p>
            <a:pPr lvl="1"/>
            <a:r>
              <a:rPr lang="en-US" altLang="zh-CN" dirty="0" smtClean="0"/>
              <a:t>2:  3</a:t>
            </a:r>
          </a:p>
          <a:p>
            <a:r>
              <a:rPr lang="en-US" altLang="zh-CN" dirty="0" smtClean="0"/>
              <a:t>A2</a:t>
            </a:r>
          </a:p>
          <a:p>
            <a:pPr lvl="1"/>
            <a:r>
              <a:rPr lang="en-US" altLang="zh-CN" dirty="0" smtClean="0"/>
              <a:t>2</a:t>
            </a:r>
            <a:r>
              <a:rPr lang="zh-CN" altLang="en-US" dirty="0" smtClean="0"/>
              <a:t>： </a:t>
            </a:r>
            <a:r>
              <a:rPr lang="en-US" altLang="zh-CN" dirty="0" smtClean="0"/>
              <a:t>3</a:t>
            </a:r>
            <a:r>
              <a:rPr lang="zh-CN" altLang="en-US" dirty="0" smtClean="0"/>
              <a:t>，</a:t>
            </a:r>
            <a:r>
              <a:rPr lang="en-US" altLang="zh-CN" dirty="0" smtClean="0"/>
              <a:t>5</a:t>
            </a:r>
            <a:r>
              <a:rPr lang="zh-CN" altLang="en-US" dirty="0" smtClean="0"/>
              <a:t>，</a:t>
            </a:r>
            <a:r>
              <a:rPr lang="en-US" altLang="zh-CN" dirty="0" smtClean="0"/>
              <a:t>6</a:t>
            </a:r>
            <a:r>
              <a:rPr lang="zh-CN" altLang="en-US" dirty="0" smtClean="0"/>
              <a:t>，</a:t>
            </a:r>
            <a:r>
              <a:rPr lang="en-US" altLang="zh-CN" dirty="0" smtClean="0"/>
              <a:t>7</a:t>
            </a:r>
          </a:p>
          <a:p>
            <a:pPr lvl="1"/>
            <a:r>
              <a:rPr lang="en-US" altLang="zh-CN" dirty="0" smtClean="0"/>
              <a:t>3</a:t>
            </a:r>
            <a:r>
              <a:rPr lang="zh-CN" altLang="en-US" dirty="0" smtClean="0"/>
              <a:t>： </a:t>
            </a:r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10/28/2015 9:29 AM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390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10/28/2015 9:29 AM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/>
        </p:nvSpPr>
        <p:spPr bwMode="auto">
          <a:xfrm>
            <a:off x="685800" y="647700"/>
            <a:ext cx="7772400" cy="5562600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600"/>
              </a:spcBef>
              <a:buFontTx/>
              <a:buNone/>
            </a:pPr>
            <a:r>
              <a:rPr lang="en-US" altLang="zh-CN" b="1" dirty="0" err="1" smtClean="0">
                <a:latin typeface="Courier New" pitchFamily="49" charset="0"/>
                <a:ea typeface="宋体" charset="-122"/>
                <a:cs typeface="Courier New" pitchFamily="49" charset="0"/>
              </a:rPr>
              <a:t>upc.c</a:t>
            </a:r>
            <a:endParaRPr lang="en-US" altLang="zh-CN" b="1" dirty="0" smtClean="0">
              <a:latin typeface="Courier New" pitchFamily="49" charset="0"/>
              <a:ea typeface="宋体" charset="-122"/>
              <a:cs typeface="Courier New" pitchFamily="49" charset="0"/>
            </a:endParaRPr>
          </a:p>
          <a:p>
            <a:pPr>
              <a:spcBef>
                <a:spcPts val="200"/>
              </a:spcBef>
              <a:buFontTx/>
              <a:buNone/>
            </a:pPr>
            <a:r>
              <a:rPr lang="en-US" altLang="zh-CN" sz="800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 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Tx/>
              <a:buNone/>
            </a:pPr>
            <a:r>
              <a:rPr lang="en-US" altLang="zh-CN" sz="1400" dirty="0" smtClean="0">
                <a:solidFill>
                  <a:srgbClr val="00B050"/>
                </a:solidFill>
                <a:latin typeface="Courier New" pitchFamily="49" charset="0"/>
                <a:ea typeface="宋体" charset="-122"/>
                <a:cs typeface="Courier New" pitchFamily="49" charset="0"/>
              </a:rPr>
              <a:t>/* Computes a Universal Product Code check digit */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 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Tx/>
              <a:buNone/>
            </a:pPr>
            <a:r>
              <a:rPr lang="en-US" altLang="zh-CN" sz="1400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#include &lt;</a:t>
            </a:r>
            <a:r>
              <a:rPr lang="en-US" altLang="zh-CN" sz="1400" dirty="0" err="1" smtClean="0">
                <a:latin typeface="Courier New" pitchFamily="49" charset="0"/>
                <a:ea typeface="宋体" charset="-122"/>
                <a:cs typeface="Courier New" pitchFamily="49" charset="0"/>
              </a:rPr>
              <a:t>stdio.h</a:t>
            </a:r>
            <a:r>
              <a:rPr lang="en-US" altLang="zh-CN" sz="1400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&gt;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 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Tx/>
              <a:buNone/>
            </a:pPr>
            <a:r>
              <a:rPr lang="en-US" altLang="zh-CN" sz="1400" dirty="0" err="1" smtClean="0">
                <a:latin typeface="Courier New" pitchFamily="49" charset="0"/>
                <a:ea typeface="宋体" charset="-122"/>
                <a:cs typeface="Courier New" pitchFamily="49" charset="0"/>
              </a:rPr>
              <a:t>int</a:t>
            </a:r>
            <a:r>
              <a:rPr lang="en-US" altLang="zh-CN" sz="1400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 main(void)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Tx/>
              <a:buNone/>
            </a:pPr>
            <a:r>
              <a:rPr lang="en-US" altLang="zh-CN" sz="1400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{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Tx/>
              <a:buNone/>
            </a:pPr>
            <a:r>
              <a:rPr lang="en-US" altLang="zh-CN" sz="1400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  </a:t>
            </a:r>
            <a:r>
              <a:rPr lang="en-US" altLang="zh-CN" sz="1400" dirty="0" err="1" smtClean="0">
                <a:latin typeface="Courier New" pitchFamily="49" charset="0"/>
                <a:ea typeface="宋体" charset="-122"/>
                <a:cs typeface="Courier New" pitchFamily="49" charset="0"/>
              </a:rPr>
              <a:t>int</a:t>
            </a:r>
            <a:r>
              <a:rPr lang="en-US" altLang="zh-CN" sz="1400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 d, i1, i2, i3, i4, i5, j1, j2, j3, j4, j5,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Tx/>
              <a:buNone/>
            </a:pPr>
            <a:r>
              <a:rPr lang="en-US" altLang="zh-CN" sz="1400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      </a:t>
            </a:r>
            <a:r>
              <a:rPr lang="en-US" altLang="zh-CN" sz="1400" dirty="0" err="1" smtClean="0">
                <a:latin typeface="Courier New" pitchFamily="49" charset="0"/>
                <a:ea typeface="宋体" charset="-122"/>
                <a:cs typeface="Courier New" pitchFamily="49" charset="0"/>
              </a:rPr>
              <a:t>first_sum</a:t>
            </a:r>
            <a:r>
              <a:rPr lang="en-US" altLang="zh-CN" sz="1400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, </a:t>
            </a:r>
            <a:r>
              <a:rPr lang="en-US" altLang="zh-CN" sz="1400" dirty="0" err="1" smtClean="0">
                <a:latin typeface="Courier New" pitchFamily="49" charset="0"/>
                <a:ea typeface="宋体" charset="-122"/>
                <a:cs typeface="Courier New" pitchFamily="49" charset="0"/>
              </a:rPr>
              <a:t>second_sum</a:t>
            </a:r>
            <a:r>
              <a:rPr lang="en-US" altLang="zh-CN" sz="1400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, total;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 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Tx/>
              <a:buNone/>
            </a:pPr>
            <a:r>
              <a:rPr lang="en-US" altLang="zh-CN" sz="1400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  </a:t>
            </a:r>
            <a:r>
              <a:rPr lang="en-US" altLang="zh-CN" sz="1400" dirty="0" err="1" smtClean="0">
                <a:latin typeface="Courier New" pitchFamily="49" charset="0"/>
                <a:ea typeface="宋体" charset="-122"/>
                <a:cs typeface="Courier New" pitchFamily="49" charset="0"/>
              </a:rPr>
              <a:t>printf</a:t>
            </a:r>
            <a:r>
              <a:rPr lang="en-US" altLang="zh-CN" sz="1400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("Enter the first (single) digit: ");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Tx/>
              <a:buNone/>
            </a:pPr>
            <a:r>
              <a:rPr lang="en-US" altLang="zh-CN" sz="1400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  </a:t>
            </a:r>
            <a:r>
              <a:rPr lang="en-US" altLang="zh-CN" sz="1400" dirty="0" err="1" smtClean="0">
                <a:latin typeface="Courier New" pitchFamily="49" charset="0"/>
                <a:ea typeface="宋体" charset="-122"/>
                <a:cs typeface="Courier New" pitchFamily="49" charset="0"/>
              </a:rPr>
              <a:t>scanf</a:t>
            </a:r>
            <a:r>
              <a:rPr lang="en-US" altLang="zh-CN" sz="1400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("%1d", &amp;d);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Tx/>
              <a:buNone/>
            </a:pPr>
            <a:r>
              <a:rPr lang="en-US" altLang="zh-CN" sz="1400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  </a:t>
            </a:r>
            <a:r>
              <a:rPr lang="en-US" altLang="zh-CN" sz="1400" dirty="0" err="1" smtClean="0">
                <a:latin typeface="Courier New" pitchFamily="49" charset="0"/>
                <a:ea typeface="宋体" charset="-122"/>
                <a:cs typeface="Courier New" pitchFamily="49" charset="0"/>
              </a:rPr>
              <a:t>printf</a:t>
            </a:r>
            <a:r>
              <a:rPr lang="en-US" altLang="zh-CN" sz="1400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("Enter first group of five digits: ");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Tx/>
              <a:buNone/>
            </a:pPr>
            <a:r>
              <a:rPr lang="en-US" altLang="zh-CN" sz="1400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  </a:t>
            </a:r>
            <a:r>
              <a:rPr lang="en-US" altLang="zh-CN" sz="1400" dirty="0" err="1" smtClean="0">
                <a:latin typeface="Courier New" pitchFamily="49" charset="0"/>
                <a:ea typeface="宋体" charset="-122"/>
                <a:cs typeface="Courier New" pitchFamily="49" charset="0"/>
              </a:rPr>
              <a:t>scanf</a:t>
            </a:r>
            <a:r>
              <a:rPr lang="en-US" altLang="zh-CN" sz="1400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("%1d%1d%1d%1d%1d", &amp;i1, &amp;i2, &amp;i3, &amp;i4, &amp;i5);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Tx/>
              <a:buNone/>
            </a:pPr>
            <a:r>
              <a:rPr lang="en-US" altLang="zh-CN" sz="1400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  </a:t>
            </a:r>
            <a:r>
              <a:rPr lang="en-US" altLang="zh-CN" sz="1400" dirty="0" err="1" smtClean="0">
                <a:latin typeface="Courier New" pitchFamily="49" charset="0"/>
                <a:ea typeface="宋体" charset="-122"/>
                <a:cs typeface="Courier New" pitchFamily="49" charset="0"/>
              </a:rPr>
              <a:t>printf</a:t>
            </a:r>
            <a:r>
              <a:rPr lang="en-US" altLang="zh-CN" sz="1400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("Enter second group of five digits: ");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Tx/>
              <a:buNone/>
            </a:pPr>
            <a:r>
              <a:rPr lang="en-US" altLang="zh-CN" sz="1400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  </a:t>
            </a:r>
            <a:r>
              <a:rPr lang="en-US" altLang="zh-CN" sz="1400" dirty="0" err="1" smtClean="0">
                <a:latin typeface="Courier New" pitchFamily="49" charset="0"/>
                <a:ea typeface="宋体" charset="-122"/>
                <a:cs typeface="Courier New" pitchFamily="49" charset="0"/>
              </a:rPr>
              <a:t>scanf</a:t>
            </a:r>
            <a:r>
              <a:rPr lang="en-US" altLang="zh-CN" sz="1400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("%1d%1d%1d%1d%1d", &amp;j1, &amp;j2, &amp;j3, &amp;j4, &amp;j5);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Tx/>
              <a:buNone/>
            </a:pPr>
            <a:r>
              <a:rPr lang="en-US" altLang="zh-CN" sz="1400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  </a:t>
            </a:r>
            <a:r>
              <a:rPr lang="en-US" altLang="zh-CN" sz="1400" dirty="0" err="1" smtClean="0">
                <a:latin typeface="Courier New" pitchFamily="49" charset="0"/>
                <a:ea typeface="宋体" charset="-122"/>
                <a:cs typeface="Courier New" pitchFamily="49" charset="0"/>
              </a:rPr>
              <a:t>first_sum</a:t>
            </a:r>
            <a:r>
              <a:rPr lang="en-US" altLang="zh-CN" sz="1400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 = d + i2 + i4 + j1 + j3 + j5;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Tx/>
              <a:buNone/>
            </a:pPr>
            <a:r>
              <a:rPr lang="en-US" altLang="zh-CN" sz="1400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  </a:t>
            </a:r>
            <a:r>
              <a:rPr lang="en-US" altLang="zh-CN" sz="1400" dirty="0" err="1" smtClean="0">
                <a:latin typeface="Courier New" pitchFamily="49" charset="0"/>
                <a:ea typeface="宋体" charset="-122"/>
                <a:cs typeface="Courier New" pitchFamily="49" charset="0"/>
              </a:rPr>
              <a:t>second_sum</a:t>
            </a:r>
            <a:r>
              <a:rPr lang="en-US" altLang="zh-CN" sz="1400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 = i1 + i3 + i5 + j2 + j4;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Tx/>
              <a:buNone/>
            </a:pPr>
            <a:r>
              <a:rPr lang="en-US" altLang="zh-CN" sz="1400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  total = 3 * </a:t>
            </a:r>
            <a:r>
              <a:rPr lang="en-US" altLang="zh-CN" sz="1400" dirty="0" err="1" smtClean="0">
                <a:latin typeface="Courier New" pitchFamily="49" charset="0"/>
                <a:ea typeface="宋体" charset="-122"/>
                <a:cs typeface="Courier New" pitchFamily="49" charset="0"/>
              </a:rPr>
              <a:t>first_sum</a:t>
            </a:r>
            <a:r>
              <a:rPr lang="en-US" altLang="zh-CN" sz="1400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 + </a:t>
            </a:r>
            <a:r>
              <a:rPr lang="en-US" altLang="zh-CN" sz="1400" dirty="0" err="1" smtClean="0">
                <a:latin typeface="Courier New" pitchFamily="49" charset="0"/>
                <a:ea typeface="宋体" charset="-122"/>
                <a:cs typeface="Courier New" pitchFamily="49" charset="0"/>
              </a:rPr>
              <a:t>second_sum</a:t>
            </a:r>
            <a:r>
              <a:rPr lang="en-US" altLang="zh-CN" sz="1400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 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Tx/>
              <a:buNone/>
            </a:pPr>
            <a:r>
              <a:rPr lang="en-US" altLang="zh-CN" sz="1400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  </a:t>
            </a:r>
            <a:r>
              <a:rPr lang="en-US" altLang="zh-CN" sz="1400" dirty="0" err="1" smtClean="0">
                <a:latin typeface="Courier New" pitchFamily="49" charset="0"/>
                <a:ea typeface="宋体" charset="-122"/>
                <a:cs typeface="Courier New" pitchFamily="49" charset="0"/>
              </a:rPr>
              <a:t>printf</a:t>
            </a:r>
            <a:r>
              <a:rPr lang="en-US" altLang="zh-CN" sz="1400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("Check digit: %d\n", 9 - ((total - 1) % 10));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 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Tx/>
              <a:buNone/>
            </a:pPr>
            <a:r>
              <a:rPr lang="en-US" altLang="zh-CN" sz="1400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  return 0;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Tx/>
              <a:buNone/>
            </a:pPr>
            <a:r>
              <a:rPr lang="en-US" altLang="zh-CN" sz="1400" dirty="0" smtClean="0">
                <a:latin typeface="Courier New" pitchFamily="49" charset="0"/>
                <a:ea typeface="宋体" charset="-122"/>
                <a:cs typeface="Courier New" pitchFamily="49" charset="0"/>
              </a:rPr>
              <a:t>}</a:t>
            </a:r>
          </a:p>
          <a:p>
            <a:endParaRPr lang="en-US" altLang="zh-CN" dirty="0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51447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10/28/2015 9:29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3074" name="Picture 2" descr="http://see.xidian.edu.cn/cpp/uploads/allimg/120205/1-120205162A4H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6672"/>
            <a:ext cx="7572375" cy="57435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Constants (p37)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Integer constant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1234</a:t>
            </a:r>
          </a:p>
          <a:p>
            <a:r>
              <a:rPr lang="en-US" altLang="zh-CN" dirty="0" smtClean="0"/>
              <a:t>Character constant</a:t>
            </a:r>
          </a:p>
          <a:p>
            <a:pPr lvl="1"/>
            <a:r>
              <a:rPr lang="en-US" altLang="zh-CN" dirty="0" smtClean="0"/>
              <a:t> one character within single quotes</a:t>
            </a:r>
          </a:p>
          <a:p>
            <a:pPr lvl="2"/>
            <a:r>
              <a:rPr lang="en-US" altLang="zh-CN" dirty="0" smtClean="0">
                <a:solidFill>
                  <a:srgbClr val="FF0000"/>
                </a:solidFill>
              </a:rPr>
              <a:t> ‘A’</a:t>
            </a:r>
          </a:p>
          <a:p>
            <a:pPr lvl="1"/>
            <a:r>
              <a:rPr lang="en-US" altLang="zh-CN" dirty="0" smtClean="0"/>
              <a:t> the value in ASCII chart </a:t>
            </a:r>
          </a:p>
          <a:p>
            <a:pPr lvl="2"/>
            <a:r>
              <a:rPr lang="en-US" altLang="zh-CN" dirty="0" smtClean="0">
                <a:solidFill>
                  <a:srgbClr val="FF0000"/>
                </a:solidFill>
              </a:rPr>
              <a:t>65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10/28/2015 9:29 AM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9357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Variable initialization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CN" dirty="0"/>
              <a:t>With any constant expressions of proper </a:t>
            </a:r>
            <a:r>
              <a:rPr lang="en-US" altLang="zh-CN" dirty="0" smtClean="0"/>
              <a:t>type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altLang="zh-CN" dirty="0"/>
          </a:p>
          <a:p>
            <a:pPr marL="342900" lvl="1" indent="-342900">
              <a:buFont typeface="Arial" pitchFamily="34" charset="0"/>
              <a:buChar char="•"/>
            </a:pPr>
            <a:endParaRPr lang="en-US" altLang="zh-CN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altLang="zh-CN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zh-CN" dirty="0" smtClean="0"/>
              <a:t>With </a:t>
            </a:r>
            <a:r>
              <a:rPr lang="en-US" altLang="zh-CN" dirty="0"/>
              <a:t>other variables or expressions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10/28/2015 9:29 AM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120265" y="5214160"/>
            <a:ext cx="3133239" cy="808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265" y="2233584"/>
            <a:ext cx="2580323" cy="880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265" y="4117709"/>
            <a:ext cx="2103120" cy="96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30297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 Operators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CN" dirty="0" smtClean="0"/>
              <a:t>specify </a:t>
            </a:r>
            <a:r>
              <a:rPr lang="en-US" altLang="zh-CN" dirty="0"/>
              <a:t>what is to be done to </a:t>
            </a:r>
            <a:r>
              <a:rPr lang="en-US" altLang="zh-CN" dirty="0" smtClean="0"/>
              <a:t>variables and constants.</a:t>
            </a:r>
            <a:endParaRPr lang="en-US" altLang="zh-CN" dirty="0"/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10/28/2015 9:29 AM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60847"/>
            <a:ext cx="5472608" cy="468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圆角矩形 5"/>
          <p:cNvSpPr/>
          <p:nvPr/>
        </p:nvSpPr>
        <p:spPr>
          <a:xfrm>
            <a:off x="2051720" y="5085184"/>
            <a:ext cx="3528392" cy="12241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2064522" y="4077072"/>
            <a:ext cx="3528000" cy="450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2051720" y="3429000"/>
            <a:ext cx="3528000" cy="450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2051720" y="3141464"/>
            <a:ext cx="1512168" cy="2875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Line Callout 1 7"/>
          <p:cNvSpPr/>
          <p:nvPr/>
        </p:nvSpPr>
        <p:spPr>
          <a:xfrm flipH="1">
            <a:off x="23422" y="2780928"/>
            <a:ext cx="1656184" cy="590822"/>
          </a:xfrm>
          <a:prstGeom prst="borderCallout1">
            <a:avLst>
              <a:gd name="adj1" fmla="val 52009"/>
              <a:gd name="adj2" fmla="val 869"/>
              <a:gd name="adj3" fmla="val 83326"/>
              <a:gd name="adj4" fmla="val -2651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Unary Operators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51418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 Expressions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CN" dirty="0"/>
              <a:t>combine variables and constants to produce new values.</a:t>
            </a:r>
          </a:p>
          <a:p>
            <a:pPr lvl="1"/>
            <a:r>
              <a:rPr lang="en-US" altLang="zh-CN" dirty="0"/>
              <a:t>consists of variables/constants, </a:t>
            </a:r>
            <a:r>
              <a:rPr lang="en-US" altLang="zh-CN" dirty="0" smtClean="0"/>
              <a:t>operators, functions.</a:t>
            </a:r>
          </a:p>
          <a:p>
            <a:r>
              <a:rPr lang="en-US" altLang="zh-CN" dirty="0" smtClean="0"/>
              <a:t>Example</a:t>
            </a:r>
            <a:endParaRPr lang="en-US" altLang="zh-CN" dirty="0"/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10/28/2015 9:29 AM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882" y="3493765"/>
            <a:ext cx="5369398" cy="144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圆角矩形 6"/>
          <p:cNvSpPr/>
          <p:nvPr/>
        </p:nvSpPr>
        <p:spPr>
          <a:xfrm>
            <a:off x="4407581" y="3651825"/>
            <a:ext cx="1009654" cy="450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4047541" y="4317849"/>
            <a:ext cx="2448272" cy="450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2103325" y="4353953"/>
            <a:ext cx="4392488" cy="450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830368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m62-do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62-do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do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do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do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do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do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do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do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do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do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do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do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dots 13">
        <a:dk1>
          <a:srgbClr val="003300"/>
        </a:dk1>
        <a:lt1>
          <a:srgbClr val="FFFFFF"/>
        </a:lt1>
        <a:dk2>
          <a:srgbClr val="FFFFFF"/>
        </a:dk2>
        <a:lt2>
          <a:srgbClr val="808080"/>
        </a:lt2>
        <a:accent1>
          <a:srgbClr val="239BA6"/>
        </a:accent1>
        <a:accent2>
          <a:srgbClr val="1F5126"/>
        </a:accent2>
        <a:accent3>
          <a:srgbClr val="FFFFFF"/>
        </a:accent3>
        <a:accent4>
          <a:srgbClr val="002A00"/>
        </a:accent4>
        <a:accent5>
          <a:srgbClr val="ACCBD0"/>
        </a:accent5>
        <a:accent6>
          <a:srgbClr val="1B4921"/>
        </a:accent6>
        <a:hlink>
          <a:srgbClr val="559085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第九章 数据库</Template>
  <TotalTime>13616</TotalTime>
  <Words>1208</Words>
  <Application>Microsoft Office PowerPoint</Application>
  <PresentationFormat>全屏显示(4:3)</PresentationFormat>
  <Paragraphs>508</Paragraphs>
  <Slides>53</Slides>
  <Notes>4</Notes>
  <HiddenSlides>1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53</vt:i4>
      </vt:variant>
    </vt:vector>
  </HeadingPairs>
  <TitlesOfParts>
    <vt:vector size="55" baseType="lpstr">
      <vt:lpstr>m62-dots</vt:lpstr>
      <vt:lpstr>1_It’s not the design of your template</vt:lpstr>
      <vt:lpstr>Operators &amp; Expressions</vt:lpstr>
      <vt:lpstr>What to learn</vt:lpstr>
      <vt:lpstr>What to learn</vt:lpstr>
      <vt:lpstr>Some definitions (ExB 2-1.2)</vt:lpstr>
      <vt:lpstr>1. Variables &amp; Constants</vt:lpstr>
      <vt:lpstr>Constants (p37)</vt:lpstr>
      <vt:lpstr>Variable initialization </vt:lpstr>
      <vt:lpstr>2. Operators</vt:lpstr>
      <vt:lpstr>3. Expressions</vt:lpstr>
      <vt:lpstr>4. Type</vt:lpstr>
      <vt:lpstr>5. Name of variables</vt:lpstr>
      <vt:lpstr>What to learn</vt:lpstr>
      <vt:lpstr>More data types</vt:lpstr>
      <vt:lpstr>What we need</vt:lpstr>
      <vt:lpstr>What we need</vt:lpstr>
      <vt:lpstr>Data types (p36)</vt:lpstr>
      <vt:lpstr>Fahrenheit to Celsius</vt:lpstr>
      <vt:lpstr>Too many digits  after the decimal point?</vt:lpstr>
      <vt:lpstr>Review</vt:lpstr>
      <vt:lpstr>What to learn</vt:lpstr>
      <vt:lpstr>How ASCII code stored in memory?</vt:lpstr>
      <vt:lpstr>Groups of Ascii code</vt:lpstr>
      <vt:lpstr>What to learn</vt:lpstr>
      <vt:lpstr>Arithmetic Operators p41</vt:lpstr>
      <vt:lpstr>Arithmetic Operators p41</vt:lpstr>
      <vt:lpstr>Relational operators p41</vt:lpstr>
      <vt:lpstr>Relational operators p41</vt:lpstr>
      <vt:lpstr>Logical operators p41</vt:lpstr>
      <vt:lpstr>Logical operators p41</vt:lpstr>
      <vt:lpstr>Logical operators p41</vt:lpstr>
      <vt:lpstr>Logical operators p41</vt:lpstr>
      <vt:lpstr>Logical operators p41</vt:lpstr>
      <vt:lpstr>Logical operators p41</vt:lpstr>
      <vt:lpstr>Logical operators p41</vt:lpstr>
      <vt:lpstr>Logical operators</vt:lpstr>
      <vt:lpstr>Increment and Decrement p46</vt:lpstr>
      <vt:lpstr>Assignment operators p50</vt:lpstr>
      <vt:lpstr>Assignment operators p50</vt:lpstr>
      <vt:lpstr>What to learn</vt:lpstr>
      <vt:lpstr>Type conversion （automatic）</vt:lpstr>
      <vt:lpstr>Type conversion （explicitly）</vt:lpstr>
      <vt:lpstr>Conversion rules</vt:lpstr>
      <vt:lpstr>Review</vt:lpstr>
      <vt:lpstr>Review</vt:lpstr>
      <vt:lpstr>END</vt:lpstr>
      <vt:lpstr>Review</vt:lpstr>
      <vt:lpstr>Comments</vt:lpstr>
      <vt:lpstr>celsius.c</vt:lpstr>
      <vt:lpstr>Layout of a C Program</vt:lpstr>
      <vt:lpstr>Layout of a C Program</vt:lpstr>
      <vt:lpstr>Review of Exercises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</dc:title>
  <dc:creator>nli</dc:creator>
  <cp:lastModifiedBy>nli</cp:lastModifiedBy>
  <cp:revision>672</cp:revision>
  <dcterms:created xsi:type="dcterms:W3CDTF">2012-05-05T01:33:29Z</dcterms:created>
  <dcterms:modified xsi:type="dcterms:W3CDTF">2015-10-28T01:34:58Z</dcterms:modified>
</cp:coreProperties>
</file>