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31"/>
  </p:notesMasterIdLst>
  <p:handoutMasterIdLst>
    <p:handoutMasterId r:id="rId32"/>
  </p:handoutMasterIdLst>
  <p:sldIdLst>
    <p:sldId id="256" r:id="rId3"/>
    <p:sldId id="304" r:id="rId4"/>
    <p:sldId id="374" r:id="rId5"/>
    <p:sldId id="376" r:id="rId6"/>
    <p:sldId id="375" r:id="rId7"/>
    <p:sldId id="377" r:id="rId8"/>
    <p:sldId id="378" r:id="rId9"/>
    <p:sldId id="385" r:id="rId10"/>
    <p:sldId id="386" r:id="rId11"/>
    <p:sldId id="379" r:id="rId12"/>
    <p:sldId id="305" r:id="rId13"/>
    <p:sldId id="392" r:id="rId14"/>
    <p:sldId id="393" r:id="rId15"/>
    <p:sldId id="388" r:id="rId16"/>
    <p:sldId id="381" r:id="rId17"/>
    <p:sldId id="380" r:id="rId18"/>
    <p:sldId id="357" r:id="rId19"/>
    <p:sldId id="389" r:id="rId20"/>
    <p:sldId id="306" r:id="rId21"/>
    <p:sldId id="349" r:id="rId22"/>
    <p:sldId id="390" r:id="rId23"/>
    <p:sldId id="391" r:id="rId24"/>
    <p:sldId id="398" r:id="rId25"/>
    <p:sldId id="394" r:id="rId26"/>
    <p:sldId id="309" r:id="rId27"/>
    <p:sldId id="395" r:id="rId28"/>
    <p:sldId id="397" r:id="rId29"/>
    <p:sldId id="396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36" autoAdjust="0"/>
  </p:normalViewPr>
  <p:slideViewPr>
    <p:cSldViewPr>
      <p:cViewPr varScale="1">
        <p:scale>
          <a:sx n="56" d="100"/>
          <a:sy n="56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92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US" altLang="zh-CN" dirty="0" smtClean="0"/>
              <a:t>C  Programming Language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80BC5-3EF2-4CF5-90C4-0259EB19D02C}" type="datetimeFigureOut">
              <a:rPr lang="zh-CN" altLang="en-US" smtClean="0"/>
              <a:t>2015/11/3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6EF8A-A8D9-4858-A532-7581BEE76C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257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5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讲课</a:t>
            </a:r>
            <a:r>
              <a:rPr lang="en-US" altLang="zh-CN" dirty="0" smtClean="0"/>
              <a:t>+</a:t>
            </a:r>
            <a:r>
              <a:rPr lang="zh-CN" altLang="en-US" dirty="0" smtClean="0"/>
              <a:t>题目解释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程序运行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5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运行程序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9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11/3/2015 7:29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400" dirty="0" smtClean="0"/>
              <a:t>Control Flow-</a:t>
            </a:r>
            <a:br>
              <a:rPr lang="en-US" altLang="zh-CN" sz="4400" dirty="0" smtClean="0"/>
            </a:br>
            <a:r>
              <a:rPr lang="en-US" altLang="zh-CN" sz="4400" dirty="0"/>
              <a:t>Conditional </a:t>
            </a:r>
            <a:r>
              <a:rPr lang="en-US" altLang="zh-CN" sz="4400" dirty="0" smtClean="0"/>
              <a:t>Control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2275" y="3644950"/>
            <a:ext cx="6400800" cy="792162"/>
          </a:xfrm>
        </p:spPr>
        <p:txBody>
          <a:bodyPr/>
          <a:lstStyle/>
          <a:p>
            <a:r>
              <a:rPr lang="en-US" dirty="0" smtClean="0"/>
              <a:t>Lecture 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11/3/2015 7:29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315200" cy="24003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流程图: 决策 6"/>
          <p:cNvSpPr/>
          <p:nvPr/>
        </p:nvSpPr>
        <p:spPr>
          <a:xfrm>
            <a:off x="1525620" y="3985571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n&gt;0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直接箭头连接符 7"/>
          <p:cNvCxnSpPr>
            <a:stCxn id="7" idx="2"/>
          </p:cNvCxnSpPr>
          <p:nvPr/>
        </p:nvCxnSpPr>
        <p:spPr>
          <a:xfrm>
            <a:off x="2857768" y="4633643"/>
            <a:ext cx="0" cy="480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946651" y="5129399"/>
            <a:ext cx="2069582" cy="1140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endParaRPr lang="en-US" altLang="zh-CN" sz="2800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altLang="zh-CN" sz="2800" b="1" i="1" dirty="0" smtClean="0">
                <a:latin typeface="Courier New" pitchFamily="49" charset="0"/>
                <a:cs typeface="Courier New" pitchFamily="49" charset="0"/>
              </a:rPr>
              <a:t>positive</a:t>
            </a:r>
            <a:endParaRPr lang="zh-CN" altLang="en-US" sz="2800" b="1" i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4189916" y="4309607"/>
            <a:ext cx="9147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2460914" y="4605126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33122" y="3813038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08432" y="3760837"/>
            <a:ext cx="2746320" cy="1140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endParaRPr lang="en-US" altLang="zh-CN" sz="28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altLang="zh-CN" sz="2800" b="1" dirty="0">
                <a:latin typeface="Courier New" pitchFamily="49" charset="0"/>
                <a:cs typeface="Courier New" pitchFamily="49" charset="0"/>
              </a:rPr>
              <a:t>non-positive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723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if-else</a:t>
            </a:r>
            <a:r>
              <a:rPr lang="en-US" dirty="0" smtClean="0"/>
              <a:t> p55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857224" y="2271742"/>
            <a:ext cx="3319479" cy="1676173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8" name="Line Callout 2 7"/>
          <p:cNvSpPr/>
          <p:nvPr/>
        </p:nvSpPr>
        <p:spPr>
          <a:xfrm>
            <a:off x="4572000" y="1628800"/>
            <a:ext cx="4357686" cy="85725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95193"/>
              <a:gd name="adj6" fmla="val -3575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tests the numeric value of an expression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Line Callout 2 7"/>
          <p:cNvSpPr/>
          <p:nvPr/>
        </p:nvSpPr>
        <p:spPr>
          <a:xfrm>
            <a:off x="4644008" y="3867888"/>
            <a:ext cx="4357686" cy="85725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-41102"/>
              <a:gd name="adj6" fmla="val -6217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else part is optional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Determination of </a:t>
            </a:r>
            <a:r>
              <a:rPr lang="en-US" altLang="zh-CN" dirty="0" smtClean="0"/>
              <a:t>digit  p43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63" y="1340768"/>
            <a:ext cx="4457700" cy="22669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63" y="3861047"/>
            <a:ext cx="3314700" cy="2343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45749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Convert upper to </a:t>
            </a:r>
            <a:r>
              <a:rPr lang="en-US" altLang="zh-CN" dirty="0" smtClean="0"/>
              <a:t>lower p43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3581400" cy="20955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0787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Program reading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016" y="980728"/>
            <a:ext cx="4762500" cy="54483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512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dirty="0" smtClean="0">
                <a:solidFill>
                  <a:srgbClr val="0000FF"/>
                </a:solidFill>
              </a:rPr>
              <a:t> if</a:t>
            </a:r>
            <a:r>
              <a:rPr lang="en-US" altLang="zh-CN" dirty="0" smtClean="0"/>
              <a:t> statement 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Cascaded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statements</a:t>
            </a:r>
          </a:p>
          <a:p>
            <a:r>
              <a:rPr lang="en-US" altLang="zh-CN" dirty="0">
                <a:ea typeface="宋体" charset="-122"/>
              </a:rPr>
              <a:t>Conditional </a:t>
            </a:r>
            <a:r>
              <a:rPr lang="en-US" altLang="zh-CN" dirty="0" smtClean="0">
                <a:ea typeface="宋体" charset="-122"/>
              </a:rPr>
              <a:t>expressions</a:t>
            </a:r>
          </a:p>
          <a:p>
            <a:r>
              <a:rPr lang="en-US" altLang="zh-CN" dirty="0"/>
              <a:t>The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/>
              <a:t>statement </a:t>
            </a:r>
            <a:endParaRPr lang="en-US" altLang="zh-CN" dirty="0"/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709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statements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Allows a program to choose between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more than </a:t>
            </a:r>
            <a:r>
              <a:rPr lang="en-US" altLang="zh-CN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</a:rPr>
              <a:t>n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 alternatives </a:t>
            </a:r>
            <a:r>
              <a:rPr lang="en-US" altLang="zh-CN" dirty="0">
                <a:ea typeface="宋体" charset="-122"/>
              </a:rPr>
              <a:t>by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testing </a:t>
            </a:r>
            <a:r>
              <a:rPr lang="en-US" altLang="zh-CN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charset="-122"/>
              </a:rPr>
              <a:t>n-1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 expression</a:t>
            </a:r>
            <a:r>
              <a:rPr lang="en-US" altLang="zh-CN" dirty="0">
                <a:ea typeface="宋体" charset="-122"/>
              </a:rPr>
              <a:t>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08424"/>
            <a:ext cx="6858000" cy="30099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490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Else-if: multi-way decision p57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928662" y="1357298"/>
            <a:ext cx="3686192" cy="3337121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Line Callout 2 6"/>
          <p:cNvSpPr/>
          <p:nvPr/>
        </p:nvSpPr>
        <p:spPr>
          <a:xfrm>
            <a:off x="4000496" y="4143380"/>
            <a:ext cx="3643338" cy="428628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13289"/>
              <a:gd name="adj6" fmla="val -5074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none of the above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8290381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Program reading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03949"/>
            <a:ext cx="4629150" cy="52387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6"/>
          <p:cNvSpPr/>
          <p:nvPr/>
        </p:nvSpPr>
        <p:spPr>
          <a:xfrm>
            <a:off x="1619673" y="5373215"/>
            <a:ext cx="4629150" cy="969483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158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507288" cy="734995"/>
          </a:xfrm>
        </p:spPr>
        <p:txBody>
          <a:bodyPr/>
          <a:lstStyle/>
          <a:p>
            <a:r>
              <a:rPr lang="en-US" altLang="zh-CN" sz="3200" dirty="0" smtClean="0"/>
              <a:t>Example-1 </a:t>
            </a:r>
            <a:r>
              <a:rPr lang="en-US" altLang="zh-CN" sz="3200" dirty="0"/>
              <a:t>on </a:t>
            </a:r>
            <a:r>
              <a:rPr lang="en-US" altLang="zh-CN" sz="3200" dirty="0" smtClean="0"/>
              <a:t>p56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04985"/>
            <a:ext cx="8229600" cy="507209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323528" y="1853535"/>
            <a:ext cx="3169528" cy="207170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6" name="流程图: 决策 5"/>
          <p:cNvSpPr/>
          <p:nvPr/>
        </p:nvSpPr>
        <p:spPr>
          <a:xfrm>
            <a:off x="3945295" y="1484784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n&gt;0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流程图: 决策 8"/>
          <p:cNvSpPr/>
          <p:nvPr/>
        </p:nvSpPr>
        <p:spPr>
          <a:xfrm>
            <a:off x="3945295" y="2612909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a&gt;b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直接箭头连接符 7"/>
          <p:cNvCxnSpPr>
            <a:stCxn id="6" idx="2"/>
            <a:endCxn id="9" idx="0"/>
          </p:cNvCxnSpPr>
          <p:nvPr/>
        </p:nvCxnSpPr>
        <p:spPr>
          <a:xfrm>
            <a:off x="5277443" y="2132856"/>
            <a:ext cx="0" cy="480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277443" y="3260981"/>
            <a:ext cx="0" cy="480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4341339" y="3762490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Courier New" pitchFamily="49" charset="0"/>
                <a:cs typeface="Courier New" pitchFamily="49" charset="0"/>
              </a:rPr>
              <a:t>z=a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直接箭头连接符 13"/>
          <p:cNvCxnSpPr>
            <a:stCxn id="6" idx="3"/>
            <a:endCxn id="28" idx="1"/>
          </p:cNvCxnSpPr>
          <p:nvPr/>
        </p:nvCxnSpPr>
        <p:spPr>
          <a:xfrm>
            <a:off x="6609591" y="1808820"/>
            <a:ext cx="9147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7524328" y="2612909"/>
            <a:ext cx="1296144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z=b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直接箭头连接符 17"/>
          <p:cNvCxnSpPr>
            <a:endCxn id="17" idx="1"/>
          </p:cNvCxnSpPr>
          <p:nvPr/>
        </p:nvCxnSpPr>
        <p:spPr>
          <a:xfrm>
            <a:off x="6609590" y="2936945"/>
            <a:ext cx="91473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4880589" y="1988840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880589" y="3132257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752797" y="1268760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824805" y="2412177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524328" y="1484784"/>
            <a:ext cx="129614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忽略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7" grpId="0" animBg="1"/>
      <p:bldP spid="16" grpId="0"/>
      <p:bldP spid="22" grpId="0"/>
      <p:bldP spid="23" grpId="0"/>
      <p:bldP spid="24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 Statements and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An expression followed by a </a:t>
            </a:r>
            <a:r>
              <a:rPr lang="en-US" dirty="0" smtClean="0">
                <a:solidFill>
                  <a:srgbClr val="FF0000"/>
                </a:solidFill>
              </a:rPr>
              <a:t>semicolon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Compound statement or </a:t>
            </a:r>
            <a:r>
              <a:rPr lang="en-US" dirty="0" smtClean="0">
                <a:solidFill>
                  <a:srgbClr val="FF0000"/>
                </a:solidFill>
              </a:rPr>
              <a:t>block</a:t>
            </a:r>
          </a:p>
          <a:p>
            <a:pPr lvl="1"/>
            <a:r>
              <a:rPr lang="en-US" dirty="0" smtClean="0"/>
              <a:t>declarations and statements grouped by braces {}</a:t>
            </a:r>
          </a:p>
          <a:p>
            <a:pPr lvl="1"/>
            <a:r>
              <a:rPr lang="en-US" dirty="0" smtClean="0"/>
              <a:t>syntactically equal to a single statement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SEMICOLON after the right brace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Example-2 </a:t>
            </a:r>
            <a:r>
              <a:rPr lang="en-US" altLang="zh-CN" dirty="0"/>
              <a:t>on </a:t>
            </a:r>
            <a:r>
              <a:rPr lang="en-US" altLang="zh-CN" dirty="0" smtClean="0"/>
              <a:t>p56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395536" y="1724453"/>
            <a:ext cx="3143272" cy="2297620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流程图: 决策 6"/>
          <p:cNvSpPr/>
          <p:nvPr/>
        </p:nvSpPr>
        <p:spPr>
          <a:xfrm>
            <a:off x="3945295" y="1484784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n&gt;0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流程图: 决策 7"/>
          <p:cNvSpPr/>
          <p:nvPr/>
        </p:nvSpPr>
        <p:spPr>
          <a:xfrm>
            <a:off x="3945295" y="2623251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a&gt;b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直接箭头连接符 8"/>
          <p:cNvCxnSpPr>
            <a:stCxn id="7" idx="2"/>
            <a:endCxn id="8" idx="0"/>
          </p:cNvCxnSpPr>
          <p:nvPr/>
        </p:nvCxnSpPr>
        <p:spPr>
          <a:xfrm>
            <a:off x="5277443" y="2132856"/>
            <a:ext cx="0" cy="4903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5277443" y="3260981"/>
            <a:ext cx="0" cy="480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341339" y="3762490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latin typeface="Courier New" pitchFamily="49" charset="0"/>
                <a:cs typeface="Courier New" pitchFamily="49" charset="0"/>
              </a:rPr>
              <a:t>z=a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直接箭头连接符 11"/>
          <p:cNvCxnSpPr>
            <a:stCxn id="7" idx="3"/>
          </p:cNvCxnSpPr>
          <p:nvPr/>
        </p:nvCxnSpPr>
        <p:spPr>
          <a:xfrm>
            <a:off x="6609591" y="1808820"/>
            <a:ext cx="9147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7552017" y="1484784"/>
            <a:ext cx="1296144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z=b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直接箭头连接符 13"/>
          <p:cNvCxnSpPr>
            <a:stCxn id="8" idx="3"/>
            <a:endCxn id="26" idx="1"/>
          </p:cNvCxnSpPr>
          <p:nvPr/>
        </p:nvCxnSpPr>
        <p:spPr>
          <a:xfrm>
            <a:off x="6609591" y="2947287"/>
            <a:ext cx="94242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4880589" y="1988840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80589" y="3132257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752797" y="1268760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824805" y="2412177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552017" y="2623251"/>
            <a:ext cx="129614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忽略</a:t>
            </a:r>
          </a:p>
        </p:txBody>
      </p:sp>
    </p:spTree>
    <p:extLst>
      <p:ext uri="{BB962C8B-B14F-4D97-AF65-F5344CB8AC3E}">
        <p14:creationId xmlns:p14="http://schemas.microsoft.com/office/powerpoint/2010/main" val="10383865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3" grpId="0" animBg="1"/>
      <p:bldP spid="15" grpId="0"/>
      <p:bldP spid="16" grpId="0"/>
      <p:bldP spid="17" grpId="0"/>
      <p:bldP spid="18" grpId="0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dirty="0" smtClean="0">
                <a:solidFill>
                  <a:srgbClr val="0000FF"/>
                </a:solidFill>
              </a:rPr>
              <a:t> if</a:t>
            </a:r>
            <a:r>
              <a:rPr lang="en-US" altLang="zh-CN" dirty="0" smtClean="0"/>
              <a:t> statement 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</a:p>
          <a:p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Conditional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Expressions</a:t>
            </a:r>
          </a:p>
          <a:p>
            <a:r>
              <a:rPr lang="en-US" altLang="zh-CN" dirty="0"/>
              <a:t>The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/>
              <a:t>statement </a:t>
            </a:r>
            <a:endParaRPr lang="en-US" altLang="zh-CN" dirty="0"/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546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Conditional </a:t>
            </a:r>
            <a:r>
              <a:rPr lang="en-US" altLang="zh-CN" dirty="0" smtClean="0"/>
              <a:t>Expressions p51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03338"/>
            <a:ext cx="4095750" cy="714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16980"/>
            <a:ext cx="2381250" cy="16430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08851"/>
            <a:ext cx="4500563" cy="4524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右箭头 5"/>
          <p:cNvSpPr/>
          <p:nvPr/>
        </p:nvSpPr>
        <p:spPr>
          <a:xfrm>
            <a:off x="3136826" y="3284984"/>
            <a:ext cx="1363166" cy="22621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725144"/>
            <a:ext cx="5657850" cy="400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3476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Statement</a:t>
            </a:r>
          </a:p>
          <a:p>
            <a:pPr lvl="1"/>
            <a:r>
              <a:rPr lang="en-US" altLang="zh-CN" dirty="0" smtClean="0"/>
              <a:t>Single statement</a:t>
            </a:r>
          </a:p>
          <a:p>
            <a:pPr lvl="1"/>
            <a:r>
              <a:rPr lang="en-US" altLang="zh-CN" dirty="0" smtClean="0"/>
              <a:t>Compound statement </a:t>
            </a:r>
          </a:p>
          <a:p>
            <a:r>
              <a:rPr lang="en-US" altLang="zh-CN" dirty="0" smtClean="0"/>
              <a:t>Selection statement</a:t>
            </a:r>
          </a:p>
          <a:p>
            <a:pPr lvl="1"/>
            <a:r>
              <a:rPr lang="en-US" altLang="zh-CN" dirty="0"/>
              <a:t>The</a:t>
            </a:r>
            <a:r>
              <a:rPr lang="en-US" altLang="zh-CN" dirty="0">
                <a:solidFill>
                  <a:srgbClr val="0000FF"/>
                </a:solidFill>
              </a:rPr>
              <a:t> if</a:t>
            </a:r>
            <a:r>
              <a:rPr lang="en-US" altLang="zh-CN" dirty="0"/>
              <a:t> statement </a:t>
            </a:r>
          </a:p>
          <a:p>
            <a:pPr lvl="2"/>
            <a:r>
              <a:rPr lang="en-US" altLang="zh-CN" dirty="0"/>
              <a:t>The </a:t>
            </a:r>
            <a:r>
              <a:rPr lang="en-US" altLang="zh-CN" dirty="0">
                <a:solidFill>
                  <a:srgbClr val="0000FF"/>
                </a:solidFill>
              </a:rPr>
              <a:t>else</a:t>
            </a:r>
            <a:r>
              <a:rPr lang="en-US" altLang="zh-CN" dirty="0"/>
              <a:t> clause</a:t>
            </a:r>
          </a:p>
          <a:p>
            <a:pPr lvl="1"/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pPr lvl="2"/>
            <a:r>
              <a:rPr lang="en-US" altLang="zh-CN" dirty="0" smtClean="0"/>
              <a:t>Multi-way selection</a:t>
            </a:r>
            <a:endParaRPr lang="en-US" altLang="zh-CN" dirty="0"/>
          </a:p>
          <a:p>
            <a:pPr lvl="1"/>
            <a:r>
              <a:rPr lang="en-US" altLang="zh-CN" dirty="0">
                <a:ea typeface="宋体" charset="-122"/>
              </a:rPr>
              <a:t>Conditional Expressions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7:38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38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dirty="0" smtClean="0">
                <a:solidFill>
                  <a:srgbClr val="0000FF"/>
                </a:solidFill>
              </a:rPr>
              <a:t> if</a:t>
            </a:r>
            <a:r>
              <a:rPr lang="en-US" altLang="zh-CN" dirty="0" smtClean="0"/>
              <a:t> statement 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</a:p>
          <a:p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r>
              <a:rPr lang="en-US" altLang="zh-CN" dirty="0">
                <a:ea typeface="宋体" charset="-122"/>
              </a:rPr>
              <a:t>Conditional </a:t>
            </a:r>
            <a:r>
              <a:rPr lang="en-US" altLang="zh-CN" dirty="0" smtClean="0">
                <a:ea typeface="宋体" charset="-122"/>
              </a:rPr>
              <a:t>Expressions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>
                <a:solidFill>
                  <a:srgbClr val="FF0000"/>
                </a:solidFill>
              </a:rPr>
              <a:t>statement 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74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3.4 switch: multi-way </a:t>
            </a:r>
            <a:r>
              <a:rPr lang="en-US" sz="3200" dirty="0" smtClean="0"/>
              <a:t>decision p58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928662" y="1285860"/>
            <a:ext cx="5399005" cy="1633545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Line Callout 2 6"/>
          <p:cNvSpPr/>
          <p:nvPr/>
        </p:nvSpPr>
        <p:spPr>
          <a:xfrm>
            <a:off x="3571868" y="3000372"/>
            <a:ext cx="4357686" cy="50006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-120316"/>
              <a:gd name="adj6" fmla="val 321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group of statements!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Line Callout 2 8"/>
          <p:cNvSpPr/>
          <p:nvPr/>
        </p:nvSpPr>
        <p:spPr>
          <a:xfrm>
            <a:off x="1214414" y="4143380"/>
            <a:ext cx="4357686" cy="50006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-465327"/>
              <a:gd name="adj6" fmla="val 3171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constant expression!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40010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switch (grade) {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("Excellent");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("Good");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("Average");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("Poor");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}</a:t>
            </a:r>
            <a:endParaRPr lang="en-US" altLang="zh-CN" sz="2000" dirty="0">
              <a:latin typeface="Courier New" pitchFamily="49" charset="0"/>
              <a:ea typeface="宋体" charset="-122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045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31218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  <a:cs typeface="Courier New" pitchFamily="49" charset="0"/>
              </a:rPr>
              <a:t>	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switch (grade) {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("Passing");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7662369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24365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switch (grade) {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("Excellent");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("Good");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("Average");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("Poor");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249584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Types of statements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600" dirty="0">
                <a:ea typeface="宋体" charset="-122"/>
              </a:rPr>
              <a:t>Most of C’s remaining statements fall into three categories:</a:t>
            </a:r>
          </a:p>
          <a:p>
            <a:pPr lvl="1"/>
            <a:r>
              <a:rPr lang="en-US" altLang="zh-CN" i="1" dirty="0" smtClean="0">
                <a:ea typeface="宋体" charset="-122"/>
              </a:rPr>
              <a:t>Selection statements</a:t>
            </a:r>
            <a:r>
              <a:rPr lang="en-US" altLang="zh-CN" i="1" dirty="0">
                <a:ea typeface="宋体" charset="-122"/>
              </a:rPr>
              <a:t>: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if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switch</a:t>
            </a:r>
          </a:p>
          <a:p>
            <a:pPr lvl="1"/>
            <a:r>
              <a:rPr lang="en-US" altLang="zh-CN" i="1" dirty="0" smtClean="0">
                <a:ea typeface="宋体" charset="-122"/>
              </a:rPr>
              <a:t>Iteration statements</a:t>
            </a:r>
            <a:r>
              <a:rPr lang="en-US" altLang="zh-CN" i="1" dirty="0">
                <a:ea typeface="宋体" charset="-122"/>
              </a:rPr>
              <a:t>: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while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, and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for</a:t>
            </a:r>
          </a:p>
          <a:p>
            <a:pPr lvl="1"/>
            <a:r>
              <a:rPr lang="en-US" altLang="zh-CN" i="1" dirty="0">
                <a:ea typeface="宋体" charset="-122"/>
              </a:rPr>
              <a:t>Jump statements: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break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continue</a:t>
            </a:r>
            <a:r>
              <a:rPr lang="en-US" altLang="zh-CN" dirty="0">
                <a:ea typeface="宋体" charset="-122"/>
              </a:rPr>
              <a:t>, and </a:t>
            </a:r>
            <a:r>
              <a:rPr lang="en-US" altLang="zh-CN" dirty="0" err="1">
                <a:solidFill>
                  <a:srgbClr val="0000FF"/>
                </a:solidFill>
                <a:ea typeface="宋体" charset="-122"/>
              </a:rPr>
              <a:t>goto</a:t>
            </a:r>
            <a:r>
              <a:rPr lang="en-US" altLang="zh-CN" dirty="0">
                <a:ea typeface="宋体" charset="-122"/>
              </a:rPr>
              <a:t>. (</a:t>
            </a:r>
            <a:r>
              <a:rPr lang="en-US" altLang="zh-CN" dirty="0">
                <a:solidFill>
                  <a:srgbClr val="0000FF"/>
                </a:solidFill>
                <a:ea typeface="宋体" charset="-122"/>
              </a:rPr>
              <a:t>return</a:t>
            </a:r>
            <a:r>
              <a:rPr lang="en-US" altLang="zh-CN" dirty="0">
                <a:ea typeface="宋体" charset="-122"/>
              </a:rPr>
              <a:t> also belongs in this category.)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5701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The</a:t>
            </a:r>
            <a:r>
              <a:rPr lang="en-US" altLang="zh-CN" dirty="0" smtClean="0">
                <a:solidFill>
                  <a:srgbClr val="0000FF"/>
                </a:solidFill>
              </a:rPr>
              <a:t> if</a:t>
            </a:r>
            <a:r>
              <a:rPr lang="en-US" altLang="zh-CN" dirty="0" smtClean="0"/>
              <a:t> statement 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Conditional </a:t>
            </a:r>
            <a:r>
              <a:rPr lang="en-US" altLang="zh-CN" dirty="0" smtClean="0">
                <a:ea typeface="宋体" charset="-122"/>
              </a:rPr>
              <a:t>expression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The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/>
              <a:t>statement </a:t>
            </a:r>
            <a:endParaRPr lang="en-US" altLang="zh-CN" dirty="0"/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557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if</a:t>
            </a:r>
            <a:r>
              <a:rPr lang="en-US" altLang="zh-CN" dirty="0" smtClean="0">
                <a:solidFill>
                  <a:srgbClr val="FF0000"/>
                </a:solidFill>
              </a:rPr>
              <a:t> statement 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The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clause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Conditional </a:t>
            </a:r>
            <a:r>
              <a:rPr lang="en-US" altLang="zh-CN" dirty="0" smtClean="0">
                <a:ea typeface="宋体" charset="-122"/>
              </a:rPr>
              <a:t>expression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The</a:t>
            </a:r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/>
              <a:t>statement </a:t>
            </a:r>
            <a:endParaRPr lang="en-US" altLang="zh-CN" dirty="0"/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112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if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Allows a </a:t>
            </a:r>
            <a:r>
              <a:rPr lang="en-US" altLang="zh-CN" dirty="0">
                <a:ea typeface="宋体" charset="-122"/>
              </a:rPr>
              <a:t>program to choose between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two alternatives </a:t>
            </a:r>
            <a:r>
              <a:rPr lang="en-US" altLang="zh-CN" dirty="0">
                <a:ea typeface="宋体" charset="-122"/>
              </a:rPr>
              <a:t>by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testing an expression</a:t>
            </a:r>
            <a:r>
              <a:rPr lang="en-US" altLang="zh-CN" dirty="0" smtClean="0">
                <a:ea typeface="宋体" charset="-122"/>
              </a:rPr>
              <a:t>.</a:t>
            </a:r>
          </a:p>
          <a:p>
            <a:r>
              <a:rPr lang="en-US" altLang="zh-CN" dirty="0" smtClean="0">
                <a:ea typeface="宋体" charset="-122"/>
              </a:rPr>
              <a:t>The simplest form</a:t>
            </a:r>
          </a:p>
          <a:p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2267744" y="3284984"/>
            <a:ext cx="374441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3200" b="1" dirty="0" smtClean="0">
                <a:solidFill>
                  <a:srgbClr val="0000FF"/>
                </a:solidFill>
                <a:latin typeface="Courier New" pitchFamily="49" charset="0"/>
                <a:ea typeface="宋体" charset="-122"/>
                <a:cs typeface="Courier New" pitchFamily="49" charset="0"/>
              </a:rPr>
              <a:t>if</a:t>
            </a:r>
            <a:r>
              <a:rPr lang="en-US" altLang="zh-CN" sz="32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(</a:t>
            </a:r>
            <a:r>
              <a:rPr lang="en-US" altLang="zh-CN" sz="32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expression</a:t>
            </a:r>
            <a:r>
              <a:rPr lang="en-US" altLang="zh-CN" sz="32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) 	</a:t>
            </a:r>
            <a:r>
              <a:rPr lang="en-US" altLang="zh-CN" sz="32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statement</a:t>
            </a:r>
            <a:endParaRPr lang="en-US" altLang="zh-CN" sz="3200" b="1" i="1" dirty="0">
              <a:latin typeface="Courier New" pitchFamily="49" charset="0"/>
              <a:ea typeface="宋体" charset="-122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031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if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42203"/>
            <a:ext cx="6781800" cy="182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流程图: 决策 7"/>
          <p:cNvSpPr/>
          <p:nvPr/>
        </p:nvSpPr>
        <p:spPr>
          <a:xfrm>
            <a:off x="2081387" y="3376798"/>
            <a:ext cx="2664296" cy="64807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latin typeface="Courier New" pitchFamily="49" charset="0"/>
                <a:cs typeface="Courier New" pitchFamily="49" charset="0"/>
              </a:rPr>
              <a:t>n&gt;0</a:t>
            </a:r>
            <a:endParaRPr lang="zh-CN" altLang="en-US" sz="2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直接箭头连接符 9"/>
          <p:cNvCxnSpPr>
            <a:stCxn id="8" idx="2"/>
          </p:cNvCxnSpPr>
          <p:nvPr/>
        </p:nvCxnSpPr>
        <p:spPr>
          <a:xfrm>
            <a:off x="3413535" y="4024870"/>
            <a:ext cx="0" cy="4800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502418" y="4520626"/>
            <a:ext cx="2069582" cy="1140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endParaRPr lang="en-US" altLang="zh-CN" sz="2800" b="1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altLang="zh-CN" sz="2800" b="1" i="1" dirty="0" smtClean="0">
                <a:latin typeface="Courier New" pitchFamily="49" charset="0"/>
                <a:cs typeface="Courier New" pitchFamily="49" charset="0"/>
              </a:rPr>
              <a:t>positive</a:t>
            </a:r>
            <a:endParaRPr lang="zh-CN" altLang="en-US" sz="2800" b="1" i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直接箭头连接符 12"/>
          <p:cNvCxnSpPr>
            <a:stCxn id="8" idx="3"/>
            <a:endCxn id="20" idx="1"/>
          </p:cNvCxnSpPr>
          <p:nvPr/>
        </p:nvCxnSpPr>
        <p:spPr>
          <a:xfrm>
            <a:off x="4745683" y="3700834"/>
            <a:ext cx="9147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3016681" y="3996353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ourier New" pitchFamily="49" charset="0"/>
                <a:cs typeface="Courier New" pitchFamily="49" charset="0"/>
              </a:rPr>
              <a:t>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88889" y="3204265"/>
            <a:ext cx="4315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</a:t>
            </a:r>
            <a:endParaRPr lang="zh-CN" alt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60420" y="3376798"/>
            <a:ext cx="129614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忽略</a:t>
            </a:r>
          </a:p>
        </p:txBody>
      </p:sp>
    </p:spTree>
    <p:extLst>
      <p:ext uri="{BB962C8B-B14F-4D97-AF65-F5344CB8AC3E}">
        <p14:creationId xmlns:p14="http://schemas.microsoft.com/office/powerpoint/2010/main" val="11546801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6" grpId="0"/>
      <p:bldP spid="18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single statement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compound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395536" y="188640"/>
            <a:ext cx="3744416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altLang="zh-CN" sz="3200" b="1" dirty="0" smtClean="0">
                <a:solidFill>
                  <a:srgbClr val="0000FF"/>
                </a:solidFill>
                <a:latin typeface="Courier New" pitchFamily="49" charset="0"/>
                <a:ea typeface="宋体" charset="-122"/>
                <a:cs typeface="Courier New" pitchFamily="49" charset="0"/>
              </a:rPr>
              <a:t>if</a:t>
            </a:r>
            <a:r>
              <a:rPr lang="en-US" altLang="zh-CN" sz="32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(</a:t>
            </a:r>
            <a:r>
              <a:rPr lang="en-US" altLang="zh-CN" sz="32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expression</a:t>
            </a:r>
            <a:r>
              <a:rPr lang="en-US" altLang="zh-CN" sz="3200" b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) 	</a:t>
            </a:r>
            <a:r>
              <a:rPr lang="en-US" altLang="zh-CN" sz="3200" b="1" i="1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statement</a:t>
            </a:r>
            <a:endParaRPr lang="en-US" altLang="zh-CN" sz="3200" b="1" i="1" dirty="0">
              <a:latin typeface="Courier New" pitchFamily="49" charset="0"/>
              <a:ea typeface="宋体" charset="-122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87" y="1844824"/>
            <a:ext cx="6915150" cy="8572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566" y="3861048"/>
            <a:ext cx="7181850" cy="18669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5441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Compare 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11/3/2015 7:29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76930"/>
            <a:ext cx="7181850" cy="18669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36" y="4067150"/>
            <a:ext cx="6972300" cy="11620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12764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78560</TotalTime>
  <Words>404</Words>
  <Application>Microsoft Office PowerPoint</Application>
  <PresentationFormat>全屏显示(4:3)</PresentationFormat>
  <Paragraphs>218</Paragraphs>
  <Slides>28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m62-dots</vt:lpstr>
      <vt:lpstr>1_It’s not the design of your template</vt:lpstr>
      <vt:lpstr>Control Flow- Conditional Control</vt:lpstr>
      <vt:lpstr>3.1 Statements and Blocks</vt:lpstr>
      <vt:lpstr>Types of statements</vt:lpstr>
      <vt:lpstr>Selection Statements</vt:lpstr>
      <vt:lpstr>Selection Statements</vt:lpstr>
      <vt:lpstr>if statement</vt:lpstr>
      <vt:lpstr>if statement</vt:lpstr>
      <vt:lpstr>PowerPoint 演示文稿</vt:lpstr>
      <vt:lpstr>Compare two cases</vt:lpstr>
      <vt:lpstr>else clause</vt:lpstr>
      <vt:lpstr>if-else p55</vt:lpstr>
      <vt:lpstr>Determination of digit  p43</vt:lpstr>
      <vt:lpstr>Convert upper to lower p43</vt:lpstr>
      <vt:lpstr>Program reading</vt:lpstr>
      <vt:lpstr>Selection Statements</vt:lpstr>
      <vt:lpstr>Cascaded if statements</vt:lpstr>
      <vt:lpstr>Else-if: multi-way decision p57</vt:lpstr>
      <vt:lpstr>Program reading</vt:lpstr>
      <vt:lpstr>Example-1 on p56</vt:lpstr>
      <vt:lpstr>Example-2 on p56</vt:lpstr>
      <vt:lpstr>Selection Statements</vt:lpstr>
      <vt:lpstr>Conditional Expressions p51</vt:lpstr>
      <vt:lpstr>Review</vt:lpstr>
      <vt:lpstr>Selection Statements</vt:lpstr>
      <vt:lpstr>3.4 switch: multi-way decision p58</vt:lpstr>
      <vt:lpstr>switch statement</vt:lpstr>
      <vt:lpstr>switch statement</vt:lpstr>
      <vt:lpstr>switch statement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1001</cp:revision>
  <cp:lastPrinted>2013-11-20T14:29:24Z</cp:lastPrinted>
  <dcterms:created xsi:type="dcterms:W3CDTF">2012-05-05T01:33:29Z</dcterms:created>
  <dcterms:modified xsi:type="dcterms:W3CDTF">2015-11-03T11:42:58Z</dcterms:modified>
</cp:coreProperties>
</file>