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</p:sldMasterIdLst>
  <p:notesMasterIdLst>
    <p:notesMasterId r:id="rId10"/>
  </p:notesMasterIdLst>
  <p:handoutMasterIdLst>
    <p:handoutMasterId r:id="rId11"/>
  </p:handoutMasterIdLst>
  <p:sldIdLst>
    <p:sldId id="256" r:id="rId3"/>
    <p:sldId id="394" r:id="rId4"/>
    <p:sldId id="309" r:id="rId5"/>
    <p:sldId id="395" r:id="rId6"/>
    <p:sldId id="397" r:id="rId7"/>
    <p:sldId id="396" r:id="rId8"/>
    <p:sldId id="398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36" autoAdjust="0"/>
  </p:normalViewPr>
  <p:slideViewPr>
    <p:cSldViewPr>
      <p:cViewPr varScale="1">
        <p:scale>
          <a:sx n="56" d="100"/>
          <a:sy n="5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92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n-US" altLang="zh-CN" dirty="0" smtClean="0"/>
              <a:t>C  Programming Language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80BC5-3EF2-4CF5-90C4-0259EB19D02C}" type="datetimeFigureOut">
              <a:rPr lang="zh-CN" altLang="en-US" smtClean="0"/>
              <a:t>2015/11/17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6EF8A-A8D9-4858-A532-7581BEE76C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8257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35F4B-E275-4A84-AA3C-60C0546D16B3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0A239-023F-481E-BF60-774EF9A8B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5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运行程序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0A239-023F-481E-BF60-774EF9A8BE5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9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Temp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92275" y="2538413"/>
            <a:ext cx="6407150" cy="8905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02013"/>
            <a:ext cx="6400800" cy="792162"/>
          </a:xfrm>
        </p:spPr>
        <p:txBody>
          <a:bodyPr anchor="ctr"/>
          <a:lstStyle>
            <a:lvl1pPr marL="0" indent="0"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CEAFAA-99EF-4821-85B6-03383D48126C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ln algn="ctr"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07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16818F-B4DC-475A-98B4-933519B356E5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65113"/>
            <a:ext cx="2057400" cy="5602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5113"/>
            <a:ext cx="6019800" cy="5602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DA23C-790D-4A76-A1FE-E085EB66D3C7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229600" cy="734995"/>
          </a:xfrm>
        </p:spPr>
        <p:txBody>
          <a:bodyPr/>
          <a:lstStyle>
            <a:lvl1pPr>
              <a:defRPr sz="360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华文隶书" pitchFamily="2" charset="-12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/>
          <a:lstStyle>
            <a:lvl2pPr>
              <a:buFont typeface="华文楷体" pitchFamily="2" charset="-122"/>
              <a:buChar char="−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096232-2643-41FB-8793-C1FBF55D6A83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CA3FD8-8200-4B42-B7D1-C733069E82F1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687EFD-4622-41FF-8381-347E2FE4CF61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CC372-0F7B-4B10-AC21-F6F6444B9EE2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5AAD5-AD16-40DA-A749-CBA665664C12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0E75B-FDA0-4285-A327-5E0CC28469BF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536A57-4066-4EB0-BE8D-AE16E92906DE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3E294-484D-4290-91F1-5527B36EE15A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m62.net/" TargetMode="Externa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hyperlink" Target="http://www.m62.net/powerpoint-slides/" TargetMode="Externa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://www.m62.net/presentation-theory/bullet-points-dont-work/beyond-bullet-points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hyperlink" Target="http://www.m62.net/powerpoint-training/" TargetMode="Externa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Temp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2984"/>
            <a:ext cx="82296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2958BF87-DC97-433B-846D-30C0E9C4429A}" type="datetime8">
              <a:rPr lang="en-US" smtClean="0"/>
              <a:pPr/>
              <a:t>11/17/2015 9:42 PM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597650"/>
            <a:ext cx="2895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35600" y="6597650"/>
            <a:ext cx="213360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</a:defRPr>
            </a:lvl1pPr>
          </a:lstStyle>
          <a:p>
            <a:fld id="{016B8E71-FE22-4563-9496-4184DB90FE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5113"/>
            <a:ext cx="8229600" cy="73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3">
              <a:lumMod val="50000"/>
            </a:schemeClr>
          </a:solidFill>
          <a:latin typeface="Verdana" pitchFamily="34" charset="0"/>
          <a:ea typeface="华文隶书" pitchFamily="2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b="1">
          <a:solidFill>
            <a:schemeClr val="tx2"/>
          </a:solidFill>
          <a:latin typeface="Courier New" pitchFamily="49" charset="0"/>
          <a:ea typeface="华文楷体" pitchFamily="2" charset="-122"/>
          <a:cs typeface="Courier New" pitchFamily="49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600" b="1">
          <a:solidFill>
            <a:schemeClr val="accent4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accent3">
              <a:lumMod val="75000"/>
            </a:schemeClr>
          </a:solidFill>
          <a:latin typeface="Courier New" pitchFamily="49" charset="0"/>
          <a:ea typeface="华文楷体" pitchFamily="2" charset="-122"/>
          <a:cs typeface="Courier New" pitchFamily="49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latin typeface="Courier New" pitchFamily="49" charset="0"/>
          <a:ea typeface="华文楷体" pitchFamily="2" charset="-122"/>
          <a:cs typeface="Courier New" pitchFamily="49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9D9D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dirty="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-93663" y="6453188"/>
            <a:ext cx="85328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/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m62 </a:t>
            </a:r>
            <a:r>
              <a:rPr lang="en-US" sz="1200" dirty="0" err="1">
                <a:solidFill>
                  <a:srgbClr val="4D4D4D"/>
                </a:solidFill>
                <a:latin typeface="Neo Sans" pitchFamily="34" charset="0"/>
              </a:rPr>
              <a:t>visualcommunications</a:t>
            </a:r>
            <a:r>
              <a:rPr lang="en-US" sz="1200" dirty="0">
                <a:solidFill>
                  <a:srgbClr val="4D4D4D"/>
                </a:solidFill>
                <a:latin typeface="Neo Sans" pitchFamily="34" charset="0"/>
              </a:rPr>
              <a:t> is the global leader in presentation effectiveness, from offices in the UK, USA, and Singapore</a:t>
            </a:r>
          </a:p>
        </p:txBody>
      </p:sp>
      <p:pic>
        <p:nvPicPr>
          <p:cNvPr id="12292" name="Picture 4" descr="m62-logo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502650" y="6484938"/>
            <a:ext cx="381000" cy="257175"/>
          </a:xfrm>
          <a:prstGeom prst="rect">
            <a:avLst/>
          </a:prstGeom>
          <a:noFill/>
        </p:spPr>
      </p:pic>
      <p:pic>
        <p:nvPicPr>
          <p:cNvPr id="12293" name="Picture 5" descr="1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60350" y="777875"/>
            <a:ext cx="2000250" cy="1457325"/>
          </a:xfrm>
          <a:prstGeom prst="rect">
            <a:avLst/>
          </a:prstGeom>
          <a:noFill/>
        </p:spPr>
      </p:pic>
      <p:pic>
        <p:nvPicPr>
          <p:cNvPr id="12294" name="Picture 6" descr="2">
            <a:hlinkClick r:id="rId17"/>
          </p:cNvPr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87338" y="2673350"/>
            <a:ext cx="2000250" cy="1457325"/>
          </a:xfrm>
          <a:prstGeom prst="rect">
            <a:avLst/>
          </a:prstGeom>
          <a:noFill/>
        </p:spPr>
      </p:pic>
      <p:pic>
        <p:nvPicPr>
          <p:cNvPr id="12295" name="Picture 7" descr="3">
            <a:hlinkClick r:id="rId19"/>
          </p:cNvPr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287338" y="4568825"/>
            <a:ext cx="2000250" cy="1457325"/>
          </a:xfrm>
          <a:prstGeom prst="rect">
            <a:avLst/>
          </a:prstGeom>
          <a:noFill/>
        </p:spPr>
      </p:pic>
      <p:sp>
        <p:nvSpPr>
          <p:cNvPr id="12296" name="Text Box 8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379413" y="2290763"/>
            <a:ext cx="16367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Beyond Bullet Points</a:t>
            </a:r>
          </a:p>
        </p:txBody>
      </p:sp>
      <p:sp>
        <p:nvSpPr>
          <p:cNvPr id="12297" name="Text Box 9">
            <a:hlinkClick r:id="rId17"/>
          </p:cNvPr>
          <p:cNvSpPr txBox="1">
            <a:spLocks noChangeArrowheads="1"/>
          </p:cNvSpPr>
          <p:nvPr/>
        </p:nvSpPr>
        <p:spPr bwMode="auto">
          <a:xfrm>
            <a:off x="379413" y="4189413"/>
            <a:ext cx="1417637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Slides</a:t>
            </a:r>
          </a:p>
        </p:txBody>
      </p:sp>
      <p:sp>
        <p:nvSpPr>
          <p:cNvPr id="12298" name="Text Box 10">
            <a:hlinkClick r:id="rId19"/>
          </p:cNvPr>
          <p:cNvSpPr txBox="1">
            <a:spLocks noChangeArrowheads="1"/>
          </p:cNvSpPr>
          <p:nvPr/>
        </p:nvSpPr>
        <p:spPr bwMode="auto">
          <a:xfrm>
            <a:off x="379413" y="6084888"/>
            <a:ext cx="1598612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r>
              <a:rPr lang="en-US" sz="1400">
                <a:solidFill>
                  <a:srgbClr val="135971"/>
                </a:solidFill>
                <a:latin typeface="Neo Sans" pitchFamily="34" charset="0"/>
              </a:rPr>
              <a:t>PowerPoint Training</a:t>
            </a:r>
          </a:p>
        </p:txBody>
      </p:sp>
      <p:pic>
        <p:nvPicPr>
          <p:cNvPr id="12299" name="Picture 11" descr="bg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2520950" y="777875"/>
            <a:ext cx="6362700" cy="5248275"/>
          </a:xfrm>
          <a:prstGeom prst="rect">
            <a:avLst/>
          </a:prstGeom>
          <a:noFill/>
        </p:spPr>
      </p:pic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8575" y="188913"/>
            <a:ext cx="91154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It’s not the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design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of your template, it’s what you </a:t>
            </a:r>
            <a:r>
              <a:rPr lang="en-US" sz="2100" b="1">
                <a:solidFill>
                  <a:srgbClr val="333333"/>
                </a:solidFill>
                <a:latin typeface="Neo Sans" pitchFamily="34" charset="0"/>
              </a:rPr>
              <a:t>do with it</a:t>
            </a:r>
            <a:r>
              <a:rPr lang="en-US" sz="2100">
                <a:solidFill>
                  <a:srgbClr val="333333"/>
                </a:solidFill>
                <a:latin typeface="Neo Sans" pitchFamily="34" charset="0"/>
              </a:rPr>
              <a:t> that counts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>
          <a:solidFill>
            <a:srgbClr val="333333"/>
          </a:solidFill>
          <a:latin typeface="Neo San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4400" dirty="0" smtClean="0"/>
              <a:t>Control Flow-</a:t>
            </a:r>
            <a:br>
              <a:rPr lang="en-US" altLang="zh-CN" sz="4400" dirty="0" smtClean="0"/>
            </a:br>
            <a:r>
              <a:rPr lang="en-US" altLang="zh-CN" sz="4400" dirty="0"/>
              <a:t>Conditional </a:t>
            </a:r>
            <a:r>
              <a:rPr lang="en-US" altLang="zh-CN" sz="4400" dirty="0" smtClean="0"/>
              <a:t>Control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2275" y="3644950"/>
            <a:ext cx="6400800" cy="792162"/>
          </a:xfrm>
        </p:spPr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D4E2106-01E1-4471-A383-C51C3E4C0A8E}" type="datetime8">
              <a:rPr lang="en-US" smtClean="0"/>
              <a:pPr/>
              <a:t>11/17/2015 9:42 PM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Selection Statements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</a:t>
            </a:r>
            <a:r>
              <a:rPr lang="en-US" altLang="zh-CN" dirty="0" smtClean="0">
                <a:solidFill>
                  <a:srgbClr val="0000FF"/>
                </a:solidFill>
              </a:rPr>
              <a:t> if</a:t>
            </a:r>
            <a:r>
              <a:rPr lang="en-US" altLang="zh-CN" dirty="0" smtClean="0"/>
              <a:t> statement </a:t>
            </a:r>
          </a:p>
          <a:p>
            <a:pPr lvl="1"/>
            <a:r>
              <a:rPr lang="en-US" altLang="zh-CN" dirty="0"/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else</a:t>
            </a:r>
            <a:r>
              <a:rPr lang="en-US" altLang="zh-CN" dirty="0" smtClean="0"/>
              <a:t> clause</a:t>
            </a:r>
          </a:p>
          <a:p>
            <a:r>
              <a:rPr lang="en-US" altLang="zh-CN" dirty="0"/>
              <a:t>Cascaded </a:t>
            </a:r>
            <a:r>
              <a:rPr lang="en-US" altLang="zh-CN" dirty="0">
                <a:solidFill>
                  <a:srgbClr val="0000FF"/>
                </a:solidFill>
              </a:rPr>
              <a:t>if</a:t>
            </a:r>
            <a:r>
              <a:rPr lang="en-US" altLang="zh-CN" dirty="0"/>
              <a:t> </a:t>
            </a:r>
            <a:r>
              <a:rPr lang="en-US" altLang="zh-CN" dirty="0" smtClean="0"/>
              <a:t>Statements</a:t>
            </a:r>
          </a:p>
          <a:p>
            <a:r>
              <a:rPr lang="en-US" altLang="zh-CN" dirty="0">
                <a:ea typeface="宋体" charset="-122"/>
              </a:rPr>
              <a:t>Conditional </a:t>
            </a:r>
            <a:r>
              <a:rPr lang="en-US" altLang="zh-CN" dirty="0" smtClean="0">
                <a:ea typeface="宋体" charset="-122"/>
              </a:rPr>
              <a:t>Expressions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switch </a:t>
            </a:r>
            <a:r>
              <a:rPr lang="en-US" altLang="zh-CN" dirty="0" smtClean="0">
                <a:solidFill>
                  <a:srgbClr val="FF0000"/>
                </a:solidFill>
              </a:rPr>
              <a:t>statement 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A3FD8-8200-4B42-B7D1-C733069E82F1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474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3.4 switch: multi-way decision p58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928662" y="1285860"/>
            <a:ext cx="5399005" cy="1633545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  <a:effectLst/>
        </p:spPr>
      </p:pic>
      <p:sp>
        <p:nvSpPr>
          <p:cNvPr id="7" name="Line Callout 2 6"/>
          <p:cNvSpPr/>
          <p:nvPr/>
        </p:nvSpPr>
        <p:spPr>
          <a:xfrm>
            <a:off x="3571868" y="3000372"/>
            <a:ext cx="4357686" cy="500066"/>
          </a:xfrm>
          <a:prstGeom prst="borderCallout2">
            <a:avLst>
              <a:gd name="adj1" fmla="val 51473"/>
              <a:gd name="adj2" fmla="val -1356"/>
              <a:gd name="adj3" fmla="val 51643"/>
              <a:gd name="adj4" fmla="val -15446"/>
              <a:gd name="adj5" fmla="val -120316"/>
              <a:gd name="adj6" fmla="val 321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 group of statements!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Line Callout 2 8"/>
          <p:cNvSpPr/>
          <p:nvPr/>
        </p:nvSpPr>
        <p:spPr>
          <a:xfrm>
            <a:off x="1214414" y="4143380"/>
            <a:ext cx="4357686" cy="500066"/>
          </a:xfrm>
          <a:prstGeom prst="borderCallout2">
            <a:avLst>
              <a:gd name="adj1" fmla="val 51473"/>
              <a:gd name="adj2" fmla="val -1356"/>
              <a:gd name="adj3" fmla="val 51643"/>
              <a:gd name="adj4" fmla="val -15446"/>
              <a:gd name="adj5" fmla="val -465327"/>
              <a:gd name="adj6" fmla="val 3171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constant expression!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switch</a:t>
            </a:r>
            <a:r>
              <a:rPr lang="en-US" altLang="zh-CN" dirty="0" smtClean="0"/>
              <a:t> statement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497136" y="1309936"/>
            <a:ext cx="7315224" cy="40010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switch (grade) {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4: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("Excellent");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3: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("Good");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2: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("Average");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1: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("Poor");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0: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("Failing");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default: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("Illegal grade");</a:t>
            </a:r>
          </a:p>
          <a:p>
            <a:pPr>
              <a:lnSpc>
                <a:spcPct val="80000"/>
              </a:lnSpc>
              <a:spcBef>
                <a:spcPts val="3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CN" sz="2000" dirty="0" smtClean="0">
                <a:latin typeface="Courier New" pitchFamily="49" charset="0"/>
                <a:ea typeface="宋体" charset="-122"/>
                <a:cs typeface="Courier New" pitchFamily="49" charset="0"/>
              </a:rPr>
              <a:t>}</a:t>
            </a:r>
            <a:endParaRPr lang="en-US" altLang="zh-CN" sz="2000" dirty="0">
              <a:latin typeface="Courier New" pitchFamily="49" charset="0"/>
              <a:ea typeface="宋体" charset="-122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4045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switch</a:t>
            </a:r>
            <a:r>
              <a:rPr lang="en-US" altLang="zh-CN" dirty="0" smtClean="0"/>
              <a:t> statement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497136" y="1309936"/>
            <a:ext cx="7315224" cy="31218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zh-CN" sz="2400" dirty="0">
                <a:latin typeface="Courier New" pitchFamily="49" charset="0"/>
                <a:ea typeface="宋体" charset="-122"/>
                <a:cs typeface="Courier New" pitchFamily="49" charset="0"/>
              </a:rPr>
              <a:t>	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switch (grade) {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4: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3: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2: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1: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("Passing");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0: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("Failing");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default: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("Illegal grade");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         break;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7662369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switch</a:t>
            </a:r>
            <a:r>
              <a:rPr lang="en-US" altLang="zh-CN" dirty="0" smtClean="0"/>
              <a:t> statement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9:42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497136" y="1309936"/>
            <a:ext cx="7315224" cy="24365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8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switch (grade) {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4: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("Excellent");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3: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("Good");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2: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("Average");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1: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("Poor");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case 0: 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("Failing");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  default: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printf</a:t>
            </a: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("Illegal grade");</a:t>
            </a:r>
          </a:p>
          <a:p>
            <a:pPr>
              <a:lnSpc>
                <a:spcPct val="80000"/>
              </a:lnSpc>
              <a:spcBef>
                <a:spcPts val="40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40249584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altLang="zh-CN" smtClean="0"/>
              <a:t>p59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6232-2643-41FB-8793-C1FBF55D6A83}" type="datetime8">
              <a:rPr lang="en-US" smtClean="0"/>
              <a:pPr/>
              <a:t>11/17/2015 9:50 PM</a:t>
            </a:fld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B8E71-FE22-4563-9496-4184DB90FEA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88" y="172880"/>
            <a:ext cx="6192688" cy="649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1403648" y="2276872"/>
            <a:ext cx="5384328" cy="2952328"/>
          </a:xfrm>
          <a:prstGeom prst="roundRect">
            <a:avLst/>
          </a:prstGeom>
          <a:solidFill>
            <a:srgbClr val="FF0000">
              <a:alpha val="2509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3457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m62-do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62-do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62-do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62-dots 13">
        <a:dk1>
          <a:srgbClr val="003300"/>
        </a:dk1>
        <a:lt1>
          <a:srgbClr val="FFFFFF"/>
        </a:lt1>
        <a:dk2>
          <a:srgbClr val="FFFFFF"/>
        </a:dk2>
        <a:lt2>
          <a:srgbClr val="808080"/>
        </a:lt2>
        <a:accent1>
          <a:srgbClr val="239BA6"/>
        </a:accent1>
        <a:accent2>
          <a:srgbClr val="1F5126"/>
        </a:accent2>
        <a:accent3>
          <a:srgbClr val="FFFFFF"/>
        </a:accent3>
        <a:accent4>
          <a:srgbClr val="002A00"/>
        </a:accent4>
        <a:accent5>
          <a:srgbClr val="ACCBD0"/>
        </a:accent5>
        <a:accent6>
          <a:srgbClr val="1B4921"/>
        </a:accent6>
        <a:hlink>
          <a:srgbClr val="559085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’s not the design of your template">
  <a:themeElements>
    <a:clrScheme name="1_It’s not the design of your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135971"/>
      </a:hlink>
      <a:folHlink>
        <a:srgbClr val="99CC00"/>
      </a:folHlink>
    </a:clrScheme>
    <a:fontScheme name="1_It’s not the design of your template">
      <a:majorFont>
        <a:latin typeface="Neo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It’s not the design of you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t’s not the design of you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t’s not the design of you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135971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第九章 数据库</Template>
  <TotalTime>78571</TotalTime>
  <Words>63</Words>
  <Application>Microsoft Office PowerPoint</Application>
  <PresentationFormat>全屏显示(4:3)</PresentationFormat>
  <Paragraphs>64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m62-dots</vt:lpstr>
      <vt:lpstr>1_It’s not the design of your template</vt:lpstr>
      <vt:lpstr>Control Flow- Conditional Control</vt:lpstr>
      <vt:lpstr>Selection Statements</vt:lpstr>
      <vt:lpstr>3.4 switch: multi-way decision p58</vt:lpstr>
      <vt:lpstr>switch statement</vt:lpstr>
      <vt:lpstr>switch statement</vt:lpstr>
      <vt:lpstr>switch statement</vt:lpstr>
      <vt:lpstr>p59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nli</dc:creator>
  <cp:lastModifiedBy>nli</cp:lastModifiedBy>
  <cp:revision>1005</cp:revision>
  <cp:lastPrinted>2013-11-20T14:29:24Z</cp:lastPrinted>
  <dcterms:created xsi:type="dcterms:W3CDTF">2012-05-05T01:33:29Z</dcterms:created>
  <dcterms:modified xsi:type="dcterms:W3CDTF">2015-11-17T13:53:41Z</dcterms:modified>
</cp:coreProperties>
</file>