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2"/>
  </p:notesMasterIdLst>
  <p:sldIdLst>
    <p:sldId id="256" r:id="rId3"/>
    <p:sldId id="342" r:id="rId4"/>
    <p:sldId id="343" r:id="rId5"/>
    <p:sldId id="274" r:id="rId6"/>
    <p:sldId id="323" r:id="rId7"/>
    <p:sldId id="324" r:id="rId8"/>
    <p:sldId id="325" r:id="rId9"/>
    <p:sldId id="326" r:id="rId10"/>
    <p:sldId id="328" r:id="rId11"/>
    <p:sldId id="363" r:id="rId12"/>
    <p:sldId id="368" r:id="rId13"/>
    <p:sldId id="327" r:id="rId14"/>
    <p:sldId id="334" r:id="rId15"/>
    <p:sldId id="337" r:id="rId16"/>
    <p:sldId id="344" r:id="rId17"/>
    <p:sldId id="331" r:id="rId18"/>
    <p:sldId id="332" r:id="rId19"/>
    <p:sldId id="333" r:id="rId20"/>
    <p:sldId id="336" r:id="rId21"/>
    <p:sldId id="340" r:id="rId22"/>
    <p:sldId id="338" r:id="rId23"/>
    <p:sldId id="346" r:id="rId24"/>
    <p:sldId id="347" r:id="rId25"/>
    <p:sldId id="348" r:id="rId26"/>
    <p:sldId id="349" r:id="rId27"/>
    <p:sldId id="350" r:id="rId28"/>
    <p:sldId id="351" r:id="rId29"/>
    <p:sldId id="369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96" autoAdjust="0"/>
  </p:normalViewPr>
  <p:slideViewPr>
    <p:cSldViewPr>
      <p:cViewPr varScale="1">
        <p:scale>
          <a:sx n="55" d="100"/>
          <a:sy n="5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5F4B-E275-4A84-AA3C-60C0546D16B3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A239-023F-481E-BF60-774EF9A8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263416.htm" TargetMode="External"/><Relationship Id="rId7" Type="http://schemas.openxmlformats.org/officeDocument/2006/relationships/hyperlink" Target="http://baike.baidu.com/view/807945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182316.htm" TargetMode="External"/><Relationship Id="rId5" Type="http://schemas.openxmlformats.org/officeDocument/2006/relationships/hyperlink" Target="http://baike.baidu.com/view/207233.htm" TargetMode="External"/><Relationship Id="rId4" Type="http://schemas.openxmlformats.org/officeDocument/2006/relationships/hyperlink" Target="http://baike.baidu.com/view/2749682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 careful: endless loop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 careful: endless loop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和</a:t>
            </a:r>
            <a:r>
              <a:rPr lang="en-US" altLang="zh-CN" dirty="0" smtClean="0"/>
              <a:t>hello world</a:t>
            </a:r>
            <a:r>
              <a:rPr lang="zh-CN" altLang="en-US" dirty="0" smtClean="0"/>
              <a:t>类同的地方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choice between </a:t>
            </a:r>
            <a:r>
              <a:rPr lang="en-US" altLang="zh-CN" dirty="0" smtClean="0">
                <a:solidFill>
                  <a:srgbClr val="FF0000"/>
                </a:solidFill>
              </a:rPr>
              <a:t>while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for</a:t>
            </a:r>
            <a:r>
              <a:rPr lang="en-US" altLang="zh-CN" dirty="0" smtClean="0"/>
              <a:t> is arbitrary: based on which is clearer!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———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语句展开成顺序的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getchar</a:t>
            </a:r>
            <a:r>
              <a:rPr lang="en-US" altLang="zh-CN" dirty="0" smtClean="0"/>
              <a:t> </a:t>
            </a:r>
            <a:r>
              <a:rPr lang="zh-CN" altLang="en-US" dirty="0" smtClean="0"/>
              <a:t>由宏实现：</a:t>
            </a:r>
            <a:r>
              <a:rPr lang="en-US" altLang="zh-CN" dirty="0" smtClean="0"/>
              <a:t>#define </a:t>
            </a:r>
            <a:r>
              <a:rPr lang="en-US" altLang="zh-CN" dirty="0" err="1" smtClean="0"/>
              <a:t>getchar</a:t>
            </a:r>
            <a:r>
              <a:rPr lang="en-US" altLang="zh-CN" dirty="0" smtClean="0"/>
              <a:t>() </a:t>
            </a:r>
            <a:r>
              <a:rPr lang="en-US" altLang="zh-CN" dirty="0" err="1" smtClean="0"/>
              <a:t>getc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stdin</a:t>
            </a:r>
            <a:r>
              <a:rPr lang="zh-CN" altLang="en-US" dirty="0" smtClean="0"/>
              <a:t>）。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有一个</a:t>
            </a:r>
            <a:r>
              <a:rPr lang="en-US" altLang="zh-CN" dirty="0" smtClean="0"/>
              <a:t>int</a:t>
            </a:r>
            <a:r>
              <a:rPr lang="zh-CN" altLang="en-US" dirty="0" smtClean="0"/>
              <a:t>型的返回值</a:t>
            </a:r>
            <a:r>
              <a:rPr lang="en-US" altLang="zh-CN" dirty="0" smtClean="0"/>
              <a:t>.</a:t>
            </a:r>
            <a:r>
              <a:rPr lang="zh-CN" altLang="en-US" dirty="0" smtClean="0"/>
              <a:t>当程序调用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时</a:t>
            </a:r>
            <a:r>
              <a:rPr lang="en-US" altLang="zh-CN" dirty="0" smtClean="0"/>
              <a:t>.</a:t>
            </a:r>
            <a:r>
              <a:rPr lang="zh-CN" altLang="en-US" dirty="0" smtClean="0"/>
              <a:t>程序就等着用户按键</a:t>
            </a:r>
            <a:r>
              <a:rPr lang="en-US" altLang="zh-CN" dirty="0" smtClean="0"/>
              <a:t>.</a:t>
            </a:r>
            <a:r>
              <a:rPr lang="zh-CN" altLang="en-US" dirty="0" smtClean="0"/>
              <a:t>用户输入的</a:t>
            </a:r>
            <a:r>
              <a:rPr lang="zh-CN" altLang="en-US" dirty="0" smtClean="0">
                <a:hlinkClick r:id="rId3"/>
              </a:rPr>
              <a:t>字符</a:t>
            </a:r>
            <a:r>
              <a:rPr lang="zh-CN" altLang="en-US" dirty="0" smtClean="0"/>
              <a:t>被存放在键盘缓冲区中</a:t>
            </a:r>
            <a:r>
              <a:rPr lang="en-US" altLang="zh-CN" dirty="0" smtClean="0"/>
              <a:t>.</a:t>
            </a:r>
            <a:r>
              <a:rPr lang="zh-CN" altLang="en-US" b="1" dirty="0" smtClean="0"/>
              <a:t>直到用户按回车为止</a:t>
            </a:r>
            <a:r>
              <a:rPr lang="zh-CN" altLang="en-US" dirty="0" smtClean="0"/>
              <a:t>（回车字符也放在缓冲区中）</a:t>
            </a:r>
            <a:r>
              <a:rPr lang="en-US" altLang="zh-CN" dirty="0" smtClean="0"/>
              <a:t>.</a:t>
            </a:r>
            <a:r>
              <a:rPr lang="zh-CN" altLang="en-US" dirty="0" smtClean="0"/>
              <a:t>当用户键入回车之后，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才开始从</a:t>
            </a:r>
            <a:r>
              <a:rPr lang="en-US" altLang="zh-CN" dirty="0" err="1" smtClean="0"/>
              <a:t>stdin</a:t>
            </a:r>
            <a:r>
              <a:rPr lang="zh-CN" altLang="en-US" dirty="0" smtClean="0"/>
              <a:t>流中每次读入一个字符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函数的返回值是用户输入的第一个字符的</a:t>
            </a:r>
            <a:r>
              <a:rPr lang="en-US" altLang="zh-CN" dirty="0" err="1" smtClean="0"/>
              <a:t>ASCⅡ</a:t>
            </a:r>
            <a:r>
              <a:rPr lang="zh-CN" altLang="en-US" dirty="0" smtClean="0"/>
              <a:t>码，如出错返回</a:t>
            </a:r>
            <a:r>
              <a:rPr lang="en-US" altLang="zh-CN" dirty="0" smtClean="0"/>
              <a:t>-1</a:t>
            </a:r>
            <a:r>
              <a:rPr lang="zh-CN" altLang="en-US" dirty="0" smtClean="0"/>
              <a:t>，且将用户输入的字符</a:t>
            </a:r>
            <a:r>
              <a:rPr lang="zh-CN" altLang="en-US" dirty="0" smtClean="0">
                <a:hlinkClick r:id="rId4"/>
              </a:rPr>
              <a:t>回显</a:t>
            </a:r>
            <a:r>
              <a:rPr lang="zh-CN" altLang="en-US" dirty="0" smtClean="0"/>
              <a:t>到</a:t>
            </a:r>
            <a:r>
              <a:rPr lang="zh-CN" altLang="en-US" dirty="0" smtClean="0">
                <a:hlinkClick r:id="rId5"/>
              </a:rPr>
              <a:t>屏幕</a:t>
            </a:r>
            <a:r>
              <a:rPr lang="en-US" altLang="zh-CN" dirty="0" smtClean="0"/>
              <a:t>.</a:t>
            </a:r>
            <a:r>
              <a:rPr lang="zh-CN" altLang="en-US" dirty="0" smtClean="0"/>
              <a:t>如用户在按回车之前输入了不止一个字符，其他字符会保留在键盘缓存区中，等待后续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调用读取</a:t>
            </a:r>
            <a:r>
              <a:rPr lang="en-US" altLang="zh-CN" dirty="0" smtClean="0"/>
              <a:t>.</a:t>
            </a:r>
            <a:r>
              <a:rPr lang="zh-CN" altLang="en-US" dirty="0" smtClean="0"/>
              <a:t>也就是说，后续的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调用不会等待用户按键，而直接读取缓冲区中的字符，直到缓冲区中的字符读完为后，才等待用户按键</a:t>
            </a:r>
            <a:r>
              <a:rPr lang="en-US" altLang="zh-CN" dirty="0" smtClean="0"/>
              <a:t>. </a:t>
            </a:r>
          </a:p>
          <a:p>
            <a:r>
              <a:rPr lang="zh-CN" altLang="en-US" dirty="0" smtClean="0"/>
              <a:t>　　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getchar</a:t>
            </a:r>
            <a:r>
              <a:rPr lang="zh-CN" altLang="en-US" dirty="0" smtClean="0"/>
              <a:t>基本功能相同，差别是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直接从键盘获取键值，不等待用户按回车，只要用户按一个键，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就立刻返回，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返回值是用户输入的</a:t>
            </a:r>
            <a:r>
              <a:rPr lang="en-US" altLang="zh-CN" dirty="0" err="1" smtClean="0"/>
              <a:t>ASCⅡ</a:t>
            </a:r>
            <a:r>
              <a:rPr lang="zh-CN" altLang="en-US" dirty="0" smtClean="0"/>
              <a:t>码，出错返回</a:t>
            </a:r>
            <a:r>
              <a:rPr lang="en-US" altLang="zh-CN" dirty="0" smtClean="0"/>
              <a:t>-1.</a:t>
            </a:r>
            <a:r>
              <a:rPr lang="zh-CN" altLang="en-US" dirty="0" smtClean="0"/>
              <a:t>输入的字符不会回显在屏幕上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函数常用于</a:t>
            </a:r>
            <a:r>
              <a:rPr lang="zh-CN" altLang="en-US" dirty="0" smtClean="0">
                <a:hlinkClick r:id="rId6"/>
              </a:rPr>
              <a:t>程序调试</a:t>
            </a:r>
            <a:r>
              <a:rPr lang="zh-CN" altLang="en-US" dirty="0" smtClean="0"/>
              <a:t>中，在调试时，在关键位置显示有关的结果以待查看，然后用</a:t>
            </a:r>
            <a:r>
              <a:rPr lang="en-US" altLang="zh-CN" dirty="0" err="1" smtClean="0"/>
              <a:t>getch</a:t>
            </a:r>
            <a:r>
              <a:rPr lang="zh-CN" altLang="en-US" dirty="0" smtClean="0"/>
              <a:t>函数暂停程序运行，当按</a:t>
            </a:r>
            <a:r>
              <a:rPr lang="zh-CN" altLang="en-US" dirty="0" smtClean="0">
                <a:hlinkClick r:id="rId7"/>
              </a:rPr>
              <a:t>任意键</a:t>
            </a:r>
            <a:r>
              <a:rPr lang="zh-CN" altLang="en-US" dirty="0" smtClean="0"/>
              <a:t>后程序继续运行</a:t>
            </a:r>
            <a:r>
              <a:rPr lang="en-US" altLang="zh-CN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em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538413"/>
            <a:ext cx="6407150" cy="8905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02013"/>
            <a:ext cx="6400800" cy="792162"/>
          </a:xfrm>
        </p:spPr>
        <p:txBody>
          <a:bodyPr anchor="ctr"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AFAA-99EF-4821-85B6-03383D48126C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6818F-B4DC-475A-98B4-933519B356E5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DA23C-790D-4A76-A1FE-E085EB66D3C7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34995"/>
          </a:xfrm>
        </p:spPr>
        <p:txBody>
          <a:bodyPr/>
          <a:lstStyle>
            <a:lvl1pPr>
              <a:defRPr sz="360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2pPr>
              <a:buFont typeface="华文楷体" pitchFamily="2" charset="-122"/>
              <a:buChar char="−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A3FD8-8200-4B42-B7D1-C733069E82F1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87EFD-4622-41FF-8381-347E2FE4CF61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CC372-0F7B-4B10-AC21-F6F6444B9EE2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5AAD5-AD16-40DA-A749-CBA665664C12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E75B-FDA0-4285-A327-5E0CC28469BF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36A57-4066-4EB0-BE8D-AE16E92906DE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3E294-484D-4290-91F1-5527B36EE15A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2984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2958BF87-DC97-433B-846D-30C0E9C4429A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7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3">
              <a:lumMod val="50000"/>
            </a:schemeClr>
          </a:solidFill>
          <a:latin typeface="Verdana" pitchFamily="34" charset="0"/>
          <a:ea typeface="华文隶书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2"/>
          </a:solidFill>
          <a:latin typeface="Courier New" pitchFamily="49" charset="0"/>
          <a:ea typeface="华文楷体" pitchFamily="2" charset="-122"/>
          <a:cs typeface="Courier New" pitchFamily="49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b="1">
          <a:solidFill>
            <a:schemeClr val="accent4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3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</a:t>
            </a:r>
            <a:r>
              <a:rPr lang="en-US" sz="1200" dirty="0" err="1">
                <a:solidFill>
                  <a:srgbClr val="4D4D4D"/>
                </a:solidFill>
                <a:latin typeface="Neo Sans" pitchFamily="34" charset="0"/>
              </a:rPr>
              <a:t>visualcommunications</a:t>
            </a:r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 is the global leader in presentation effectiveness, from offices in the UK, USA, and Singapore</a:t>
            </a:r>
          </a:p>
        </p:txBody>
      </p:sp>
      <p:pic>
        <p:nvPicPr>
          <p:cNvPr id="1229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229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229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229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229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229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229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229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Flow Control : Loop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4E2106-01E1-4471-A383-C51C3E4C0A8E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if </a:t>
            </a:r>
            <a:r>
              <a:rPr lang="en-US" altLang="zh-CN" dirty="0" smtClean="0"/>
              <a:t>statement: flowchart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流程图: 决策 5"/>
          <p:cNvSpPr/>
          <p:nvPr/>
        </p:nvSpPr>
        <p:spPr>
          <a:xfrm>
            <a:off x="2483768" y="1666783"/>
            <a:ext cx="3888432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latin typeface="Courier New" pitchFamily="49" charset="0"/>
                <a:cs typeface="Courier New" pitchFamily="49" charset="0"/>
              </a:rPr>
              <a:t>farh</a:t>
            </a:r>
            <a:r>
              <a:rPr lang="en-US" altLang="zh-CN" sz="2400" b="1" dirty="0" smtClean="0">
                <a:latin typeface="Courier New" pitchFamily="49" charset="0"/>
                <a:cs typeface="Courier New" pitchFamily="49" charset="0"/>
              </a:rPr>
              <a:t>&lt;=100</a:t>
            </a:r>
            <a:endParaRPr lang="zh-CN" alt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直接箭头连接符 6"/>
          <p:cNvCxnSpPr>
            <a:stCxn id="6" idx="2"/>
          </p:cNvCxnSpPr>
          <p:nvPr/>
        </p:nvCxnSpPr>
        <p:spPr>
          <a:xfrm>
            <a:off x="4427984" y="2314855"/>
            <a:ext cx="0" cy="480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483768" y="2810611"/>
            <a:ext cx="3888432" cy="114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celsisu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 = …;</a:t>
            </a:r>
          </a:p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(…);</a:t>
            </a:r>
          </a:p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farh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 += 10;</a:t>
            </a:r>
            <a:endParaRPr lang="zh-CN" alt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6468" y="4581128"/>
            <a:ext cx="3875732" cy="11406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other statements</a:t>
            </a:r>
            <a:endParaRPr lang="zh-CN" alt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455" y="2243553"/>
            <a:ext cx="431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urier New" pitchFamily="49" charset="0"/>
                <a:cs typeface="Courier New" pitchFamily="49" charset="0"/>
              </a:rPr>
              <a:t>Y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肘形连接符 20"/>
          <p:cNvCxnSpPr>
            <a:endCxn id="9" idx="3"/>
          </p:cNvCxnSpPr>
          <p:nvPr/>
        </p:nvCxnSpPr>
        <p:spPr>
          <a:xfrm rot="5400000">
            <a:off x="5439962" y="2923056"/>
            <a:ext cx="3160621" cy="1296144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6" idx="3"/>
          </p:cNvCxnSpPr>
          <p:nvPr/>
        </p:nvCxnSpPr>
        <p:spPr>
          <a:xfrm flipV="1">
            <a:off x="6372200" y="1990817"/>
            <a:ext cx="1296145" cy="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804507" y="1374395"/>
            <a:ext cx="431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99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while </a:t>
            </a:r>
            <a:r>
              <a:rPr lang="en-US" altLang="zh-CN" dirty="0" smtClean="0"/>
              <a:t>statement: flowchart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流程图: 决策 5"/>
          <p:cNvSpPr/>
          <p:nvPr/>
        </p:nvSpPr>
        <p:spPr>
          <a:xfrm>
            <a:off x="2483768" y="1666783"/>
            <a:ext cx="3888432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latin typeface="Courier New" pitchFamily="49" charset="0"/>
                <a:cs typeface="Courier New" pitchFamily="49" charset="0"/>
              </a:rPr>
              <a:t>farh</a:t>
            </a:r>
            <a:r>
              <a:rPr lang="en-US" altLang="zh-CN" sz="2400" b="1" dirty="0" smtClean="0">
                <a:latin typeface="Courier New" pitchFamily="49" charset="0"/>
                <a:cs typeface="Courier New" pitchFamily="49" charset="0"/>
              </a:rPr>
              <a:t>&lt;=100</a:t>
            </a:r>
            <a:endParaRPr lang="zh-CN" alt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直接箭头连接符 6"/>
          <p:cNvCxnSpPr>
            <a:stCxn id="6" idx="2"/>
          </p:cNvCxnSpPr>
          <p:nvPr/>
        </p:nvCxnSpPr>
        <p:spPr>
          <a:xfrm>
            <a:off x="4427984" y="2314855"/>
            <a:ext cx="0" cy="480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483768" y="2810611"/>
            <a:ext cx="3888432" cy="114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celsisu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 = …;</a:t>
            </a:r>
          </a:p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(…);</a:t>
            </a:r>
          </a:p>
          <a:p>
            <a:pPr lvl="1"/>
            <a:r>
              <a:rPr lang="en-US" altLang="zh-CN" sz="2800" b="1" dirty="0" err="1" smtClean="0">
                <a:latin typeface="Courier New" pitchFamily="49" charset="0"/>
                <a:cs typeface="Courier New" pitchFamily="49" charset="0"/>
              </a:rPr>
              <a:t>farh</a:t>
            </a:r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 += 10;</a:t>
            </a:r>
            <a:endParaRPr lang="zh-CN" alt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6468" y="4581128"/>
            <a:ext cx="3875732" cy="11406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Courier New" pitchFamily="49" charset="0"/>
                <a:cs typeface="Courier New" pitchFamily="49" charset="0"/>
              </a:rPr>
              <a:t>other statements</a:t>
            </a:r>
            <a:endParaRPr lang="zh-CN" alt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455" y="2243553"/>
            <a:ext cx="431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urier New" pitchFamily="49" charset="0"/>
                <a:cs typeface="Courier New" pitchFamily="49" charset="0"/>
              </a:rPr>
              <a:t>Y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肘形连接符 20"/>
          <p:cNvCxnSpPr>
            <a:endCxn id="9" idx="3"/>
          </p:cNvCxnSpPr>
          <p:nvPr/>
        </p:nvCxnSpPr>
        <p:spPr>
          <a:xfrm rot="5400000">
            <a:off x="5439962" y="2923056"/>
            <a:ext cx="3160621" cy="1296144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6" idx="3"/>
          </p:cNvCxnSpPr>
          <p:nvPr/>
        </p:nvCxnSpPr>
        <p:spPr>
          <a:xfrm flipV="1">
            <a:off x="6372200" y="1990817"/>
            <a:ext cx="1296145" cy="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804507" y="1374395"/>
            <a:ext cx="431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rot="10800000">
            <a:off x="2483768" y="1990818"/>
            <a:ext cx="12700" cy="1390103"/>
          </a:xfrm>
          <a:prstGeom prst="bentConnector3">
            <a:avLst>
              <a:gd name="adj1" fmla="val 95433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16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while</a:t>
            </a:r>
            <a:r>
              <a:rPr lang="en-US" altLang="zh-CN" dirty="0" smtClean="0"/>
              <a:t> statement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769879" cy="259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40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p9: </a:t>
            </a:r>
            <a:r>
              <a:rPr lang="en-US" dirty="0" err="1" smtClean="0"/>
              <a:t>Fahr-Cels</a:t>
            </a:r>
            <a:r>
              <a:rPr lang="en-US" dirty="0" smtClean="0"/>
              <a:t> Table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85786" y="1189052"/>
            <a:ext cx="7572390" cy="50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771800" y="519813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1043608" y="1885762"/>
            <a:ext cx="4464496" cy="5040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259632" y="2821866"/>
            <a:ext cx="3024336" cy="5760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1259632" y="3541946"/>
            <a:ext cx="1728192" cy="12241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1259632" y="4766082"/>
            <a:ext cx="4896544" cy="11521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3275856" y="3541946"/>
            <a:ext cx="5040560" cy="86409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137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p12: </a:t>
            </a:r>
            <a:r>
              <a:rPr lang="en-US" dirty="0" err="1" smtClean="0"/>
              <a:t>Fahr-Cels</a:t>
            </a:r>
            <a:r>
              <a:rPr lang="en-US" dirty="0" smtClean="0"/>
              <a:t> Table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accurate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11925" y="2848376"/>
            <a:ext cx="7128428" cy="72716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 l="4301" t="31968" r="49251" b="57280"/>
          <a:stretch>
            <a:fillRect/>
          </a:stretch>
        </p:blipFill>
        <p:spPr bwMode="auto">
          <a:xfrm>
            <a:off x="598395" y="1988840"/>
            <a:ext cx="4636497" cy="6868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8" name="Rectangle 9"/>
          <p:cNvSpPr/>
          <p:nvPr/>
        </p:nvSpPr>
        <p:spPr>
          <a:xfrm>
            <a:off x="2051720" y="3193269"/>
            <a:ext cx="2515299" cy="38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34" y="3828950"/>
            <a:ext cx="7779008" cy="26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1733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Iteration statements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rgbClr val="0000FF"/>
                </a:solidFill>
              </a:rPr>
              <a:t>while</a:t>
            </a:r>
            <a:r>
              <a:rPr lang="en-US" altLang="zh-CN" sz="3600" dirty="0" smtClean="0"/>
              <a:t> statement</a:t>
            </a:r>
          </a:p>
          <a:p>
            <a:r>
              <a:rPr lang="en-US" altLang="zh-CN" sz="3600" dirty="0" smtClean="0">
                <a:solidFill>
                  <a:srgbClr val="0000FF"/>
                </a:solidFill>
              </a:rPr>
              <a:t>for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statement</a:t>
            </a:r>
          </a:p>
          <a:p>
            <a:r>
              <a:rPr lang="en-US" altLang="zh-CN" sz="3600" dirty="0" smtClean="0">
                <a:solidFill>
                  <a:srgbClr val="0000FF"/>
                </a:solidFill>
              </a:rPr>
              <a:t>do</a:t>
            </a:r>
            <a:r>
              <a:rPr lang="en-US" altLang="zh-CN" sz="3600" dirty="0" smtClean="0"/>
              <a:t> </a:t>
            </a:r>
            <a:r>
              <a:rPr lang="en-US" altLang="zh-CN" sz="3600" dirty="0" smtClean="0"/>
              <a:t>statement</a:t>
            </a:r>
          </a:p>
          <a:p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7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for </a:t>
            </a:r>
            <a:r>
              <a:rPr lang="en-US" altLang="zh-CN" dirty="0" smtClean="0"/>
              <a:t>statement p60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245631"/>
            <a:ext cx="8856984" cy="3721616"/>
          </a:xfrm>
        </p:spPr>
        <p:txBody>
          <a:bodyPr/>
          <a:lstStyle/>
          <a:p>
            <a:r>
              <a:rPr lang="en-US" altLang="zh-CN" sz="2400" dirty="0" smtClean="0"/>
              <a:t>expr1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an </a:t>
            </a:r>
            <a:r>
              <a:rPr lang="en-US" altLang="zh-CN" sz="2400" dirty="0">
                <a:ea typeface="宋体" charset="-122"/>
              </a:rPr>
              <a:t>initialization </a:t>
            </a:r>
            <a:r>
              <a:rPr lang="en-US" altLang="zh-CN" sz="2400" dirty="0" smtClean="0">
                <a:ea typeface="宋体" charset="-122"/>
              </a:rPr>
              <a:t>step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performed </a:t>
            </a:r>
            <a:r>
              <a:rPr lang="en-US" altLang="zh-CN" sz="2400" dirty="0">
                <a:ea typeface="宋体" charset="-122"/>
              </a:rPr>
              <a:t>only once, before the loop begins to execute</a:t>
            </a:r>
            <a:endParaRPr lang="en-US" altLang="zh-CN" sz="2400" dirty="0" smtClean="0"/>
          </a:p>
          <a:p>
            <a:r>
              <a:rPr lang="en-US" altLang="zh-CN" sz="2400" dirty="0" smtClean="0"/>
              <a:t>epxr2</a:t>
            </a:r>
          </a:p>
          <a:p>
            <a:pPr lvl="1"/>
            <a:r>
              <a:rPr lang="en-US" altLang="zh-CN" sz="2400" dirty="0">
                <a:ea typeface="宋体" charset="-122"/>
              </a:rPr>
              <a:t>controls </a:t>
            </a:r>
            <a:r>
              <a:rPr lang="en-US" altLang="zh-CN" sz="2400" dirty="0" smtClean="0">
                <a:ea typeface="宋体" charset="-122"/>
              </a:rPr>
              <a:t>loop: 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non-0</a:t>
            </a:r>
            <a:r>
              <a:rPr lang="en-US" altLang="zh-CN" sz="2400" dirty="0" smtClean="0">
                <a:ea typeface="宋体" charset="-122"/>
              </a:rPr>
              <a:t> to continue; 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0</a:t>
            </a:r>
            <a:r>
              <a:rPr lang="en-US" altLang="zh-CN" sz="2400" dirty="0" smtClean="0">
                <a:ea typeface="宋体" charset="-122"/>
              </a:rPr>
              <a:t> to stop.</a:t>
            </a:r>
            <a:endParaRPr lang="en-US" altLang="zh-CN" sz="2400" dirty="0" smtClean="0"/>
          </a:p>
          <a:p>
            <a:r>
              <a:rPr lang="en-US" altLang="zh-CN" sz="2400" dirty="0" smtClean="0"/>
              <a:t>epxr3</a:t>
            </a:r>
          </a:p>
          <a:p>
            <a:pPr lvl="1"/>
            <a:r>
              <a:rPr lang="en-US" altLang="zh-CN" sz="2400" dirty="0">
                <a:ea typeface="宋体" charset="-122"/>
              </a:rPr>
              <a:t>an operation </a:t>
            </a:r>
            <a:endParaRPr lang="en-US" altLang="zh-CN" sz="2400" dirty="0" smtClean="0">
              <a:ea typeface="宋体" charset="-122"/>
            </a:endParaRPr>
          </a:p>
          <a:p>
            <a:pPr lvl="1"/>
            <a:r>
              <a:rPr lang="en-US" altLang="zh-CN" sz="2400" dirty="0" smtClean="0">
                <a:ea typeface="宋体" charset="-122"/>
              </a:rPr>
              <a:t>performed </a:t>
            </a:r>
            <a:r>
              <a:rPr lang="en-US" altLang="zh-CN" sz="2400" dirty="0">
                <a:ea typeface="宋体" charset="-122"/>
              </a:rPr>
              <a:t>at the end of each </a:t>
            </a:r>
            <a:r>
              <a:rPr lang="en-US" altLang="zh-CN" sz="2400" dirty="0" smtClean="0">
                <a:ea typeface="宋体" charset="-122"/>
              </a:rPr>
              <a:t>loop iteration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85944" y="1340768"/>
            <a:ext cx="5386256" cy="80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for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expr1;expr2;expr3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 	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  <a:endParaRPr lang="en-US" altLang="zh-CN" sz="2800" b="1" i="1" dirty="0">
              <a:latin typeface="Courier New" pitchFamily="49" charset="0"/>
              <a:ea typeface="宋体" charset="-122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04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686800" cy="734995"/>
          </a:xfrm>
        </p:spPr>
        <p:txBody>
          <a:bodyPr/>
          <a:lstStyle/>
          <a:p>
            <a:r>
              <a:rPr lang="en-US" altLang="zh-CN" sz="3200" dirty="0">
                <a:solidFill>
                  <a:srgbClr val="0000FF"/>
                </a:solidFill>
              </a:rPr>
              <a:t>for </a:t>
            </a:r>
            <a:r>
              <a:rPr lang="en-US" altLang="zh-CN" sz="3200" dirty="0" smtClean="0"/>
              <a:t>statement &amp; </a:t>
            </a:r>
            <a:r>
              <a:rPr lang="en-US" altLang="zh-CN" sz="3200" dirty="0" smtClean="0">
                <a:solidFill>
                  <a:srgbClr val="0000FF"/>
                </a:solidFill>
              </a:rPr>
              <a:t>while </a:t>
            </a:r>
            <a:r>
              <a:rPr lang="en-US" altLang="zh-CN" sz="3200" dirty="0" smtClean="0"/>
              <a:t>statement 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985944" y="1340768"/>
            <a:ext cx="5386256" cy="80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for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expr1;expr2;expr3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 	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  <a:endParaRPr lang="en-US" altLang="zh-CN" sz="2800" b="1" i="1" dirty="0">
              <a:latin typeface="Courier New" pitchFamily="49" charset="0"/>
              <a:ea typeface="宋体" charset="-122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927" y="2924944"/>
            <a:ext cx="5386256" cy="245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expr1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while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expr2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){ 	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i="1" dirty="0">
                <a:latin typeface="Courier New" pitchFamily="49" charset="0"/>
                <a:ea typeface="宋体" charset="-122"/>
                <a:cs typeface="Courier New" pitchFamily="49" charset="0"/>
              </a:rPr>
              <a:t>	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	expr3;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>
                <a:latin typeface="Courier New" pitchFamily="49" charset="0"/>
                <a:ea typeface="宋体" charset="-122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1295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00FF"/>
                </a:solidFill>
              </a:rPr>
              <a:t>while </a:t>
            </a:r>
            <a:r>
              <a:rPr lang="en-US" altLang="zh-CN" sz="3200" dirty="0"/>
              <a:t>statement </a:t>
            </a:r>
            <a:r>
              <a:rPr lang="en-US" altLang="zh-CN" sz="3200" dirty="0" smtClean="0"/>
              <a:t>to </a:t>
            </a:r>
            <a:r>
              <a:rPr lang="en-US" altLang="zh-CN" sz="3200" dirty="0" smtClean="0">
                <a:solidFill>
                  <a:srgbClr val="0000FF"/>
                </a:solidFill>
              </a:rPr>
              <a:t>for </a:t>
            </a:r>
            <a:r>
              <a:rPr lang="en-US" altLang="zh-CN" sz="3200" dirty="0" smtClean="0"/>
              <a:t>statement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057900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6076950" cy="156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563888" y="3156069"/>
            <a:ext cx="5386256" cy="7017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for</a:t>
            </a:r>
            <a:r>
              <a:rPr lang="en-US" altLang="zh-CN" sz="24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expr1;expr2;expr3</a:t>
            </a:r>
            <a:r>
              <a:rPr lang="en-US" altLang="zh-CN" sz="24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 	</a:t>
            </a: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  <a:endParaRPr lang="en-US" altLang="zh-CN" sz="2400" b="1" i="1" dirty="0">
              <a:latin typeface="Courier New" pitchFamily="49" charset="0"/>
              <a:ea typeface="宋体" charset="-122"/>
              <a:cs typeface="Courier New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1832" y="1124744"/>
            <a:ext cx="2808312" cy="203132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expr1</a:t>
            </a:r>
            <a:r>
              <a:rPr lang="en-US" altLang="zh-CN" sz="24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while</a:t>
            </a:r>
            <a:r>
              <a:rPr lang="en-US" altLang="zh-CN" sz="24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expr2</a:t>
            </a:r>
            <a:r>
              <a:rPr lang="en-US" altLang="zh-CN" sz="24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){   </a:t>
            </a: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expr3;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b="1" dirty="0">
                <a:latin typeface="Courier New" pitchFamily="49" charset="0"/>
                <a:ea typeface="宋体" charset="-122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0624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p13: </a:t>
            </a:r>
            <a:r>
              <a:rPr lang="en-US" dirty="0" err="1" smtClean="0"/>
              <a:t>Fahr-Cels</a:t>
            </a:r>
            <a:r>
              <a:rPr lang="en-US" dirty="0" smtClean="0"/>
              <a:t> Table 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25472"/>
          </a:xfrm>
        </p:spPr>
        <p:txBody>
          <a:bodyPr/>
          <a:lstStyle/>
          <a:p>
            <a:pPr lvl="1"/>
            <a:r>
              <a:rPr lang="en-US" altLang="zh-CN" dirty="0"/>
              <a:t>never bury “magic numbers” in a program</a:t>
            </a:r>
          </a:p>
          <a:p>
            <a:pPr lvl="2"/>
            <a:r>
              <a:rPr lang="en-US" altLang="zh-CN" dirty="0"/>
              <a:t>not easy to read</a:t>
            </a:r>
          </a:p>
          <a:p>
            <a:pPr lvl="2"/>
            <a:r>
              <a:rPr lang="en-US" altLang="zh-CN" dirty="0"/>
              <a:t>not easy to change systematically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#define name replacement-text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9552" y="1412776"/>
            <a:ext cx="8084597" cy="185852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7" name="Rectangle 7"/>
          <p:cNvSpPr/>
          <p:nvPr/>
        </p:nvSpPr>
        <p:spPr>
          <a:xfrm>
            <a:off x="2771800" y="2513371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4329822" y="2492896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6948264" y="249289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33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Iteration statements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i="1" dirty="0" smtClean="0">
                <a:solidFill>
                  <a:srgbClr val="0000FF"/>
                </a:solidFill>
              </a:rPr>
              <a:t>while</a:t>
            </a:r>
            <a:r>
              <a:rPr lang="en-US" altLang="zh-CN" sz="3600" dirty="0" smtClean="0"/>
              <a:t> statement</a:t>
            </a:r>
          </a:p>
          <a:p>
            <a:r>
              <a:rPr lang="en-US" altLang="zh-CN" sz="3600" i="1" dirty="0" smtClean="0">
                <a:solidFill>
                  <a:srgbClr val="0000FF"/>
                </a:solidFill>
              </a:rPr>
              <a:t>for</a:t>
            </a:r>
            <a:r>
              <a:rPr lang="en-US" altLang="zh-CN" sz="3600" dirty="0" smtClean="0"/>
              <a:t> statement</a:t>
            </a:r>
          </a:p>
          <a:p>
            <a:r>
              <a:rPr lang="en-US" altLang="zh-CN" sz="3600" i="1" dirty="0" smtClean="0">
                <a:solidFill>
                  <a:srgbClr val="0000FF"/>
                </a:solidFill>
              </a:rPr>
              <a:t>do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statement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7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constants </a:t>
            </a:r>
            <a:r>
              <a:rPr lang="en-US" altLang="zh-CN" dirty="0" smtClean="0"/>
              <a:t>p14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11560" y="1340768"/>
            <a:ext cx="7912408" cy="115212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9552" y="4653136"/>
            <a:ext cx="7992888" cy="65590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Plus 9"/>
          <p:cNvSpPr/>
          <p:nvPr/>
        </p:nvSpPr>
        <p:spPr>
          <a:xfrm>
            <a:off x="3995936" y="2564904"/>
            <a:ext cx="648072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11960" y="400506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9552" y="3242711"/>
            <a:ext cx="7992000" cy="61833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67744" y="321297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3212976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248" y="32129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465313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465313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465313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>
            <a:stCxn id="13" idx="2"/>
            <a:endCxn id="16" idx="0"/>
          </p:cNvCxnSpPr>
          <p:nvPr/>
        </p:nvCxnSpPr>
        <p:spPr>
          <a:xfrm>
            <a:off x="2411760" y="3501008"/>
            <a:ext cx="360040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17" idx="0"/>
          </p:cNvCxnSpPr>
          <p:nvPr/>
        </p:nvCxnSpPr>
        <p:spPr>
          <a:xfrm>
            <a:off x="4247964" y="3501008"/>
            <a:ext cx="720080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8" idx="0"/>
          </p:cNvCxnSpPr>
          <p:nvPr/>
        </p:nvCxnSpPr>
        <p:spPr>
          <a:xfrm>
            <a:off x="6984268" y="3501008"/>
            <a:ext cx="1008112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02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p15: </a:t>
            </a:r>
            <a:r>
              <a:rPr lang="en-US" altLang="zh-CN" dirty="0" err="1"/>
              <a:t>Fahr-Cels</a:t>
            </a:r>
            <a:r>
              <a:rPr lang="en-US" altLang="zh-CN" dirty="0"/>
              <a:t> Table </a:t>
            </a:r>
            <a:r>
              <a:rPr lang="en-US" altLang="zh-CN" dirty="0" smtClean="0"/>
              <a:t>V4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8" y="1412776"/>
            <a:ext cx="8319106" cy="402317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18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/>
              <a:t>Process Characters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402013"/>
            <a:ext cx="6400800" cy="792162"/>
          </a:xfrm>
        </p:spPr>
        <p:txBody>
          <a:bodyPr/>
          <a:lstStyle/>
          <a:p>
            <a:r>
              <a:rPr lang="en-US" altLang="zh-CN" dirty="0" smtClean="0"/>
              <a:t>Chapter1 - </a:t>
            </a:r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4E2106-01E1-4471-A383-C51C3E4C0A8E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0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</a:t>
            </a:r>
            <a:r>
              <a:rPr lang="en-US" altLang="zh-CN" sz="3200" dirty="0" smtClean="0"/>
              <a:t>.5 </a:t>
            </a:r>
            <a:r>
              <a:rPr lang="en-US" sz="3200" dirty="0" smtClean="0"/>
              <a:t>Character Input and Output</a:t>
            </a:r>
            <a:r>
              <a:rPr lang="en-US" altLang="zh-CN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blockArc">
            <a:avLst/>
          </a:prstGeom>
        </p:spPr>
        <p:txBody>
          <a:bodyPr/>
          <a:lstStyle/>
          <a:p>
            <a:r>
              <a:rPr lang="en-US" dirty="0" smtClean="0"/>
              <a:t>How to process character data</a:t>
            </a:r>
          </a:p>
          <a:p>
            <a:pPr lvl="1"/>
            <a:r>
              <a:rPr lang="en-US" dirty="0" smtClean="0"/>
              <a:t>support from standard library</a:t>
            </a:r>
          </a:p>
          <a:p>
            <a:r>
              <a:rPr lang="en-US" dirty="0" smtClean="0"/>
              <a:t>Text stream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sequence of characters (p15)</a:t>
            </a:r>
          </a:p>
          <a:p>
            <a:pPr marL="914400" lvl="2" indent="0">
              <a:buNone/>
            </a:pPr>
            <a:r>
              <a:rPr lang="en-US" dirty="0" smtClean="0"/>
              <a:t>-&gt; lines(end with </a:t>
            </a:r>
            <a:r>
              <a:rPr lang="en-US" dirty="0" smtClean="0">
                <a:solidFill>
                  <a:srgbClr val="FF0000"/>
                </a:solidFill>
              </a:rPr>
              <a:t>‘\n’</a:t>
            </a:r>
            <a:r>
              <a:rPr lang="en-US" dirty="0" smtClean="0"/>
              <a:t>) </a:t>
            </a:r>
          </a:p>
          <a:p>
            <a:pPr marL="914400" lvl="2" indent="0">
              <a:buNone/>
            </a:pPr>
            <a:r>
              <a:rPr lang="en-US" dirty="0" smtClean="0"/>
              <a:t>-&gt; words(end with </a:t>
            </a:r>
            <a:r>
              <a:rPr lang="en-US" dirty="0" smtClean="0">
                <a:solidFill>
                  <a:srgbClr val="FF0000"/>
                </a:solidFill>
              </a:rPr>
              <a:t>‘\t’</a:t>
            </a:r>
            <a:r>
              <a:rPr lang="en-US" dirty="0" smtClean="0"/>
              <a:t>,‘ ’, ‘</a:t>
            </a:r>
            <a:r>
              <a:rPr lang="en-US" dirty="0" smtClean="0">
                <a:solidFill>
                  <a:srgbClr val="FF0000"/>
                </a:solidFill>
              </a:rPr>
              <a:t>\n</a:t>
            </a:r>
            <a:r>
              <a:rPr lang="en-US" dirty="0" smtClean="0"/>
              <a:t>’)</a:t>
            </a:r>
          </a:p>
          <a:p>
            <a:pPr marL="914400" lvl="2" indent="0">
              <a:buNone/>
            </a:pPr>
            <a:r>
              <a:rPr lang="en-US" dirty="0" smtClean="0"/>
              <a:t>-&gt; other characters(ASCII)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8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read and write one character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standard library</a:t>
            </a:r>
          </a:p>
          <a:p>
            <a:r>
              <a:rPr lang="en-US" dirty="0" smtClean="0"/>
              <a:t>read</a:t>
            </a:r>
          </a:p>
          <a:p>
            <a:endParaRPr lang="en-US" dirty="0" smtClean="0"/>
          </a:p>
          <a:p>
            <a:r>
              <a:rPr lang="en-US" dirty="0" smtClean="0"/>
              <a:t>write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l="5070" t="28571"/>
          <a:stretch>
            <a:fillRect/>
          </a:stretch>
        </p:blipFill>
        <p:spPr bwMode="auto">
          <a:xfrm>
            <a:off x="1691680" y="2348880"/>
            <a:ext cx="2697026" cy="36004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691680" y="3284984"/>
            <a:ext cx="2134838" cy="32137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5220072" y="1844824"/>
            <a:ext cx="3456384" cy="1368152"/>
          </a:xfrm>
          <a:prstGeom prst="wedgeRoundRectCallout">
            <a:avLst>
              <a:gd name="adj1" fmla="val -93702"/>
              <a:gd name="adj2" fmla="val 599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reads 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next input character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from a text stream</a:t>
            </a:r>
          </a:p>
          <a:p>
            <a:pPr algn="ctr"/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987824" y="4365104"/>
            <a:ext cx="3816424" cy="1368152"/>
          </a:xfrm>
          <a:prstGeom prst="wedgeRoundRectCallout">
            <a:avLst>
              <a:gd name="adj1" fmla="val -61972"/>
              <a:gd name="adj2" fmla="val -1053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prints the contents of the integer variable 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as a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character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19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686800" cy="73499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altLang="zh-CN" dirty="0" smtClean="0"/>
              <a:t>.5 </a:t>
            </a:r>
            <a:r>
              <a:rPr lang="en-US" dirty="0" smtClean="0"/>
              <a:t>Character Input and Output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File Copying</a:t>
            </a:r>
          </a:p>
          <a:p>
            <a:pPr marL="0" indent="0">
              <a:buNone/>
            </a:pPr>
            <a:r>
              <a:rPr lang="en-US" sz="3600" dirty="0" smtClean="0"/>
              <a:t>2. Character Counting</a:t>
            </a:r>
          </a:p>
          <a:p>
            <a:pPr marL="0" indent="0">
              <a:buNone/>
            </a:pPr>
            <a:r>
              <a:rPr lang="en-US" sz="3600" dirty="0" smtClean="0"/>
              <a:t>3. Line Counting</a:t>
            </a:r>
          </a:p>
          <a:p>
            <a:pPr marL="0" indent="0">
              <a:buNone/>
            </a:pPr>
            <a:r>
              <a:rPr lang="en-US" sz="3600" dirty="0" smtClean="0"/>
              <a:t>4. Word Counting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1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1.5.1 file copying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827584" y="1340768"/>
            <a:ext cx="7549470" cy="115212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395536" y="3140968"/>
            <a:ext cx="2736304" cy="1368152"/>
          </a:xfrm>
          <a:prstGeom prst="wedgeRoundRectCallout">
            <a:avLst>
              <a:gd name="adj1" fmla="val 44563"/>
              <a:gd name="adj2" fmla="val -149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“character”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stores in a variable</a:t>
            </a:r>
          </a:p>
          <a:p>
            <a:pPr algn="ctr"/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47864" y="4221088"/>
            <a:ext cx="2232248" cy="1008112"/>
          </a:xfrm>
          <a:prstGeom prst="wedgeRoundRectCallout">
            <a:avLst>
              <a:gd name="adj1" fmla="val -8204"/>
              <a:gd name="adj2" fmla="val -2794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“is not”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!= </a:t>
            </a:r>
          </a:p>
          <a:p>
            <a:pPr algn="ctr"/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40152" y="2708920"/>
            <a:ext cx="2736304" cy="1368152"/>
          </a:xfrm>
          <a:prstGeom prst="wedgeRoundRectCallout">
            <a:avLst>
              <a:gd name="adj1" fmla="val -48449"/>
              <a:gd name="adj2" fmla="val -1120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What is </a:t>
            </a:r>
            <a:b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end of file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” indicator?</a:t>
            </a:r>
          </a:p>
          <a:p>
            <a:pPr algn="ctr"/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1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1.5.1 file copying p16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619672" y="2636912"/>
            <a:ext cx="6093966" cy="354766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827584" y="1340768"/>
            <a:ext cx="7549470" cy="115212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7" name="Freeform 16"/>
          <p:cNvSpPr/>
          <p:nvPr/>
        </p:nvSpPr>
        <p:spPr>
          <a:xfrm>
            <a:off x="750498" y="1518249"/>
            <a:ext cx="1682151" cy="3157268"/>
          </a:xfrm>
          <a:custGeom>
            <a:avLst/>
            <a:gdLst>
              <a:gd name="connsiteX0" fmla="*/ 284672 w 1682151"/>
              <a:gd name="connsiteY0" fmla="*/ 0 h 3157268"/>
              <a:gd name="connsiteX1" fmla="*/ 232913 w 1682151"/>
              <a:gd name="connsiteY1" fmla="*/ 2605177 h 3157268"/>
              <a:gd name="connsiteX2" fmla="*/ 1682151 w 1682151"/>
              <a:gd name="connsiteY2" fmla="*/ 3157268 h 3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151" h="3157268">
                <a:moveTo>
                  <a:pt x="284672" y="0"/>
                </a:moveTo>
                <a:cubicBezTo>
                  <a:pt x="142336" y="1039483"/>
                  <a:pt x="0" y="2078966"/>
                  <a:pt x="232913" y="2605177"/>
                </a:cubicBezTo>
                <a:cubicBezTo>
                  <a:pt x="465826" y="3131388"/>
                  <a:pt x="1073988" y="3144328"/>
                  <a:pt x="1682151" y="3157268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49993" y="1777042"/>
            <a:ext cx="2490159" cy="3174520"/>
          </a:xfrm>
          <a:custGeom>
            <a:avLst/>
            <a:gdLst>
              <a:gd name="connsiteX0" fmla="*/ 0 w 2490159"/>
              <a:gd name="connsiteY0" fmla="*/ 0 h 3174520"/>
              <a:gd name="connsiteX1" fmla="*/ 2260121 w 2490159"/>
              <a:gd name="connsiteY1" fmla="*/ 1897811 h 3174520"/>
              <a:gd name="connsiteX2" fmla="*/ 1380226 w 2490159"/>
              <a:gd name="connsiteY2" fmla="*/ 3174520 h 3174520"/>
              <a:gd name="connsiteX3" fmla="*/ 1380226 w 2490159"/>
              <a:gd name="connsiteY3" fmla="*/ 3174520 h 31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159" h="3174520">
                <a:moveTo>
                  <a:pt x="0" y="0"/>
                </a:moveTo>
                <a:cubicBezTo>
                  <a:pt x="1015041" y="684362"/>
                  <a:pt x="2030083" y="1368724"/>
                  <a:pt x="2260121" y="1897811"/>
                </a:cubicBezTo>
                <a:cubicBezTo>
                  <a:pt x="2490159" y="2426898"/>
                  <a:pt x="1380226" y="3174520"/>
                  <a:pt x="1380226" y="3174520"/>
                </a:cubicBezTo>
                <a:lnTo>
                  <a:pt x="1380226" y="3174520"/>
                </a:lnTo>
              </a:path>
            </a:pathLst>
          </a:cu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72000" y="2380891"/>
            <a:ext cx="2160240" cy="3088256"/>
          </a:xfrm>
          <a:custGeom>
            <a:avLst/>
            <a:gdLst>
              <a:gd name="connsiteX0" fmla="*/ 0 w 1722407"/>
              <a:gd name="connsiteY0" fmla="*/ 0 h 3088256"/>
              <a:gd name="connsiteX1" fmla="*/ 1690777 w 1722407"/>
              <a:gd name="connsiteY1" fmla="*/ 2380890 h 3088256"/>
              <a:gd name="connsiteX2" fmla="*/ 189781 w 1722407"/>
              <a:gd name="connsiteY2" fmla="*/ 3088256 h 308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07" h="3088256">
                <a:moveTo>
                  <a:pt x="0" y="0"/>
                </a:moveTo>
                <a:cubicBezTo>
                  <a:pt x="829573" y="933090"/>
                  <a:pt x="1659147" y="1866181"/>
                  <a:pt x="1690777" y="2380890"/>
                </a:cubicBezTo>
                <a:cubicBezTo>
                  <a:pt x="1722407" y="2895599"/>
                  <a:pt x="956094" y="2991927"/>
                  <a:pt x="189781" y="3088256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061713" y="2018581"/>
            <a:ext cx="1354347" cy="3174521"/>
          </a:xfrm>
          <a:custGeom>
            <a:avLst/>
            <a:gdLst>
              <a:gd name="connsiteX0" fmla="*/ 267419 w 1354347"/>
              <a:gd name="connsiteY0" fmla="*/ 0 h 3174521"/>
              <a:gd name="connsiteX1" fmla="*/ 181155 w 1354347"/>
              <a:gd name="connsiteY1" fmla="*/ 2035834 h 3174521"/>
              <a:gd name="connsiteX2" fmla="*/ 1354347 w 1354347"/>
              <a:gd name="connsiteY2" fmla="*/ 3174521 h 3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347" h="3174521">
                <a:moveTo>
                  <a:pt x="267419" y="0"/>
                </a:moveTo>
                <a:cubicBezTo>
                  <a:pt x="133709" y="753373"/>
                  <a:pt x="0" y="1506747"/>
                  <a:pt x="181155" y="2035834"/>
                </a:cubicBezTo>
                <a:cubicBezTo>
                  <a:pt x="362310" y="2564921"/>
                  <a:pt x="858328" y="2869721"/>
                  <a:pt x="1354347" y="3174521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8"/>
          <p:cNvSpPr/>
          <p:nvPr/>
        </p:nvSpPr>
        <p:spPr>
          <a:xfrm>
            <a:off x="5796136" y="4267486"/>
            <a:ext cx="3266602" cy="1368152"/>
          </a:xfrm>
          <a:prstGeom prst="wedgeRoundRectCallout">
            <a:avLst>
              <a:gd name="adj1" fmla="val -93920"/>
              <a:gd name="adj2" fmla="val -237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EOF:“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end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of file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 defined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in &lt;</a:t>
            </a:r>
            <a:r>
              <a:rPr lang="en-US" sz="2000" b="1" dirty="0" err="1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stdio.h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</a:p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 \n + &lt;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ctrl+Z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-&lt;</a:t>
            </a:r>
            <a:r>
              <a:rPr lang="en-US" altLang="zh-CN" sz="2000" b="1" dirty="0" err="1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ctrl+Z</a:t>
            </a:r>
            <a:r>
              <a:rPr lang="en-US" altLang="zh-CN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&gt;+</a:t>
            </a:r>
            <a:r>
              <a:rPr lang="en-US" altLang="zh-CN" sz="20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en-US" altLang="zh-CN" sz="2000" b="1" dirty="0" err="1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ctrl+Z</a:t>
            </a:r>
            <a:r>
              <a:rPr lang="en-US" altLang="zh-CN" sz="20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34036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99592" y="1212857"/>
            <a:ext cx="761459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	</a:t>
            </a:r>
            <a:r>
              <a:rPr lang="en-US" altLang="zh-CN" sz="3600" dirty="0"/>
              <a:t>while( (c=</a:t>
            </a:r>
            <a:r>
              <a:rPr lang="en-US" altLang="zh-CN" sz="3600" dirty="0" err="1"/>
              <a:t>getchar</a:t>
            </a:r>
            <a:r>
              <a:rPr lang="en-US" altLang="zh-CN" sz="3600" dirty="0"/>
              <a:t>()) != EOF )</a:t>
            </a:r>
          </a:p>
          <a:p>
            <a:r>
              <a:rPr lang="en-US" altLang="zh-CN" sz="3600" dirty="0"/>
              <a:t>		</a:t>
            </a:r>
            <a:r>
              <a:rPr lang="en-US" altLang="zh-CN" sz="3600" dirty="0" err="1"/>
              <a:t>putchar</a:t>
            </a:r>
            <a:r>
              <a:rPr lang="en-US" altLang="zh-CN" sz="3600" dirty="0"/>
              <a:t>(c);</a:t>
            </a:r>
          </a:p>
          <a:p>
            <a:r>
              <a:rPr lang="en-US" altLang="zh-CN" sz="3600" dirty="0"/>
              <a:t>	</a:t>
            </a:r>
            <a:r>
              <a:rPr lang="en-US" altLang="zh-CN" sz="3600" dirty="0" err="1"/>
              <a:t>printf</a:t>
            </a:r>
            <a:r>
              <a:rPr lang="en-US" altLang="zh-CN" sz="3600" dirty="0"/>
              <a:t>("EOF: %d\n", c);</a:t>
            </a:r>
          </a:p>
        </p:txBody>
      </p:sp>
    </p:spTree>
    <p:extLst>
      <p:ext uri="{BB962C8B-B14F-4D97-AF65-F5344CB8AC3E}">
        <p14:creationId xmlns:p14="http://schemas.microsoft.com/office/powerpoint/2010/main" val="1177611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Version2: more concise p17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065432"/>
          </a:xfrm>
        </p:spPr>
        <p:txBody>
          <a:bodyPr/>
          <a:lstStyle/>
          <a:p>
            <a:r>
              <a:rPr lang="en-US" altLang="zh-CN" dirty="0"/>
              <a:t>Relational operator: !=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 = </a:t>
            </a:r>
            <a:r>
              <a:rPr lang="en-US" altLang="zh-CN" dirty="0" err="1">
                <a:solidFill>
                  <a:srgbClr val="FF0000"/>
                </a:solidFill>
              </a:rPr>
              <a:t>getchar</a:t>
            </a:r>
            <a:r>
              <a:rPr lang="en-US" altLang="zh-CN" dirty="0">
                <a:solidFill>
                  <a:srgbClr val="FF0000"/>
                </a:solidFill>
              </a:rPr>
              <a:t>() != EOF </a:t>
            </a:r>
            <a:r>
              <a:rPr lang="en-US" altLang="zh-CN" sz="2400" dirty="0"/>
              <a:t>is equivalent to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 = (</a:t>
            </a:r>
            <a:r>
              <a:rPr lang="en-US" altLang="zh-CN" dirty="0" err="1">
                <a:solidFill>
                  <a:srgbClr val="FF0000"/>
                </a:solidFill>
              </a:rPr>
              <a:t>getchar</a:t>
            </a:r>
            <a:r>
              <a:rPr lang="en-US" altLang="zh-CN" dirty="0">
                <a:solidFill>
                  <a:srgbClr val="FF0000"/>
                </a:solidFill>
              </a:rPr>
              <a:t>() != EOF)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331640" y="1261864"/>
            <a:ext cx="5929313" cy="2743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059832" y="3206080"/>
            <a:ext cx="3096344" cy="216024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Iteration statements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i="1" dirty="0" smtClean="0">
                <a:solidFill>
                  <a:srgbClr val="0000FF"/>
                </a:solidFill>
              </a:rPr>
              <a:t>while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statement</a:t>
            </a:r>
          </a:p>
          <a:p>
            <a:r>
              <a:rPr lang="en-US" altLang="zh-CN" sz="3600" i="1" dirty="0" smtClean="0">
                <a:solidFill>
                  <a:srgbClr val="0000FF"/>
                </a:solidFill>
              </a:rPr>
              <a:t>for</a:t>
            </a:r>
            <a:r>
              <a:rPr lang="en-US" altLang="zh-CN" sz="3600" dirty="0" smtClean="0"/>
              <a:t> statement</a:t>
            </a:r>
          </a:p>
          <a:p>
            <a:r>
              <a:rPr lang="en-US" altLang="zh-CN" sz="3600" i="1" dirty="0" smtClean="0">
                <a:solidFill>
                  <a:srgbClr val="0000FF"/>
                </a:solidFill>
              </a:rPr>
              <a:t>do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statement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03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Fahrenheit </a:t>
            </a:r>
            <a:r>
              <a:rPr lang="en-US" altLang="zh-CN" sz="2800" dirty="0" smtClean="0"/>
              <a:t>to Celsius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temperature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592-32C8-4C9E-B20B-06164BE21D20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93803" cy="34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Fahrenheit </a:t>
            </a:r>
            <a:r>
              <a:rPr lang="en-US" altLang="zh-CN" sz="2800" dirty="0" smtClean="0"/>
              <a:t>to Celsius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many temperatures?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592-32C8-4C9E-B20B-06164BE21D20}" type="datetime8">
              <a:rPr lang="en-US" smtClean="0"/>
              <a:pPr/>
              <a:t>11/4/2015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5046" y="1916832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urier" pitchFamily="49" charset="0"/>
              </a:rPr>
              <a:t>0</a:t>
            </a:r>
          </a:p>
          <a:p>
            <a:r>
              <a:rPr lang="en-US" altLang="zh-CN" sz="2400" dirty="0" smtClean="0">
                <a:latin typeface="Courier" pitchFamily="49" charset="0"/>
              </a:rPr>
              <a:t>10</a:t>
            </a:r>
          </a:p>
          <a:p>
            <a:r>
              <a:rPr lang="en-US" altLang="zh-CN" sz="2400" dirty="0" smtClean="0">
                <a:latin typeface="Courier" pitchFamily="49" charset="0"/>
              </a:rPr>
              <a:t>20</a:t>
            </a:r>
          </a:p>
          <a:p>
            <a:r>
              <a:rPr lang="en-US" altLang="zh-CN" sz="2400" dirty="0" smtClean="0">
                <a:latin typeface="Courier" pitchFamily="49" charset="0"/>
              </a:rPr>
              <a:t>30</a:t>
            </a:r>
          </a:p>
          <a:p>
            <a:r>
              <a:rPr lang="en-US" altLang="zh-CN" sz="2400" dirty="0" smtClean="0">
                <a:latin typeface="Courier" pitchFamily="49" charset="0"/>
              </a:rPr>
              <a:t>40</a:t>
            </a:r>
          </a:p>
          <a:p>
            <a:r>
              <a:rPr lang="en-US" altLang="zh-CN" sz="2400" dirty="0" smtClean="0">
                <a:latin typeface="Courier" pitchFamily="49" charset="0"/>
              </a:rPr>
              <a:t>50</a:t>
            </a:r>
          </a:p>
          <a:p>
            <a:r>
              <a:rPr lang="en-US" altLang="zh-CN" sz="2400" dirty="0" smtClean="0">
                <a:latin typeface="Courier" pitchFamily="49" charset="0"/>
              </a:rPr>
              <a:t>60</a:t>
            </a:r>
          </a:p>
          <a:p>
            <a:r>
              <a:rPr lang="en-US" altLang="zh-CN" sz="2400" dirty="0" smtClean="0">
                <a:latin typeface="Courier" pitchFamily="49" charset="0"/>
              </a:rPr>
              <a:t>70</a:t>
            </a:r>
          </a:p>
          <a:p>
            <a:r>
              <a:rPr lang="en-US" altLang="zh-CN" sz="2400" dirty="0" smtClean="0">
                <a:latin typeface="Courier" pitchFamily="49" charset="0"/>
              </a:rPr>
              <a:t>80</a:t>
            </a:r>
          </a:p>
          <a:p>
            <a:r>
              <a:rPr lang="en-US" altLang="zh-CN" sz="2400" dirty="0" smtClean="0">
                <a:latin typeface="Courier" pitchFamily="49" charset="0"/>
              </a:rPr>
              <a:t>90</a:t>
            </a:r>
          </a:p>
          <a:p>
            <a:r>
              <a:rPr lang="en-US" altLang="zh-CN" sz="2400" dirty="0" smtClean="0">
                <a:latin typeface="Courier" pitchFamily="49" charset="0"/>
              </a:rPr>
              <a:t>100</a:t>
            </a:r>
            <a:endParaRPr lang="zh-CN" altLang="en-US" sz="2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69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188640"/>
            <a:ext cx="6120680" cy="13111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urier" pitchFamily="49" charset="0"/>
              </a:rPr>
              <a:t>	int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;</a:t>
            </a:r>
          </a:p>
          <a:p>
            <a:r>
              <a:rPr lang="en-US" altLang="zh-CN" dirty="0">
                <a:latin typeface="Courier" pitchFamily="49" charset="0"/>
              </a:rPr>
              <a:t>	int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10;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20;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30;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40;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50;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60;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70;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80;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90;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100;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zh-CN" alt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796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93365 L -8.33333E-7 -1.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188640"/>
            <a:ext cx="6192688" cy="13111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urier" pitchFamily="49" charset="0"/>
              </a:rPr>
              <a:t>	int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;</a:t>
            </a:r>
          </a:p>
          <a:p>
            <a:r>
              <a:rPr lang="en-US" altLang="zh-CN" dirty="0">
                <a:latin typeface="Courier" pitchFamily="49" charset="0"/>
              </a:rPr>
              <a:t>	int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10;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20;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30;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40;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50;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60;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70;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80;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90;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 = 100;</a:t>
            </a: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 = </a:t>
            </a:r>
            <a:r>
              <a:rPr lang="en-US" altLang="zh-CN" dirty="0" smtClean="0">
                <a:latin typeface="Courier" pitchFamily="49" charset="0"/>
              </a:rPr>
              <a:t>5*(fahr-32)/9;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>
                <a:latin typeface="Courier" pitchFamily="49" charset="0"/>
              </a:rPr>
              <a:t>	</a:t>
            </a:r>
            <a:r>
              <a:rPr lang="en-US" altLang="zh-CN" dirty="0" err="1">
                <a:latin typeface="Courier" pitchFamily="49" charset="0"/>
              </a:rPr>
              <a:t>printf</a:t>
            </a:r>
            <a:r>
              <a:rPr lang="en-US" altLang="zh-CN" dirty="0">
                <a:latin typeface="Courier" pitchFamily="49" charset="0"/>
              </a:rPr>
              <a:t>("%d %d", </a:t>
            </a:r>
            <a:r>
              <a:rPr lang="en-US" altLang="zh-CN" dirty="0" err="1">
                <a:latin typeface="Courier" pitchFamily="49" charset="0"/>
              </a:rPr>
              <a:t>fahr</a:t>
            </a:r>
            <a:r>
              <a:rPr lang="en-US" altLang="zh-CN" dirty="0">
                <a:latin typeface="Courier" pitchFamily="49" charset="0"/>
              </a:rPr>
              <a:t>, </a:t>
            </a:r>
            <a:r>
              <a:rPr lang="en-US" altLang="zh-CN" dirty="0" err="1">
                <a:latin typeface="Courier" pitchFamily="49" charset="0"/>
              </a:rPr>
              <a:t>celsius</a:t>
            </a:r>
            <a:r>
              <a:rPr lang="en-US" altLang="zh-CN" dirty="0">
                <a:latin typeface="Courier" pitchFamily="49" charset="0"/>
              </a:rPr>
              <a:t>);</a:t>
            </a:r>
          </a:p>
          <a:p>
            <a:endParaRPr lang="zh-CN" altLang="en-US" dirty="0">
              <a:latin typeface="Courier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1268760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871700" y="2348880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835696" y="3429000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835696" y="4581128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1871700" y="5661248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835696" y="6813376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rgbClr val="0000FF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2843808" y="980728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910604" y="2060848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915816" y="3140968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15816" y="4221088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908897" y="5373216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915816" y="6453336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线形标注 1 2"/>
          <p:cNvSpPr/>
          <p:nvPr/>
        </p:nvSpPr>
        <p:spPr>
          <a:xfrm>
            <a:off x="3599892" y="836712"/>
            <a:ext cx="936104" cy="432048"/>
          </a:xfrm>
          <a:prstGeom prst="borderCallout1">
            <a:avLst>
              <a:gd name="adj1" fmla="val 42710"/>
              <a:gd name="adj2" fmla="val 882"/>
              <a:gd name="adj3" fmla="val 88540"/>
              <a:gd name="adj4" fmla="val -4201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Courier" pitchFamily="49" charset="0"/>
              </a:rPr>
              <a:t>0</a:t>
            </a:r>
            <a:r>
              <a:rPr lang="en-US" altLang="zh-CN" dirty="0" smtClean="0">
                <a:latin typeface="Courier" pitchFamily="49" charset="0"/>
              </a:rPr>
              <a:t>0</a:t>
            </a:r>
            <a:endParaRPr lang="zh-CN" altLang="en-US" dirty="0"/>
          </a:p>
        </p:txBody>
      </p:sp>
      <p:sp>
        <p:nvSpPr>
          <p:cNvPr id="19" name="线形标注 1 18"/>
          <p:cNvSpPr/>
          <p:nvPr/>
        </p:nvSpPr>
        <p:spPr>
          <a:xfrm>
            <a:off x="3628404" y="1916832"/>
            <a:ext cx="1440000" cy="432048"/>
          </a:xfrm>
          <a:prstGeom prst="borderCallout1">
            <a:avLst>
              <a:gd name="adj1" fmla="val 42710"/>
              <a:gd name="adj2" fmla="val 882"/>
              <a:gd name="adj3" fmla="val 64580"/>
              <a:gd name="adj4" fmla="val -2524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Courier" pitchFamily="49" charset="0"/>
              </a:rPr>
              <a:t>fahr+10</a:t>
            </a:r>
            <a:r>
              <a:rPr lang="en-US" altLang="zh-CN" dirty="0" smtClean="0">
                <a:latin typeface="Courier" pitchFamily="49" charset="0"/>
              </a:rPr>
              <a:t>0</a:t>
            </a:r>
            <a:endParaRPr lang="zh-CN" altLang="en-US" dirty="0"/>
          </a:p>
        </p:txBody>
      </p:sp>
      <p:sp>
        <p:nvSpPr>
          <p:cNvPr id="20" name="线形标注 1 19"/>
          <p:cNvSpPr/>
          <p:nvPr/>
        </p:nvSpPr>
        <p:spPr>
          <a:xfrm>
            <a:off x="3697050" y="2996952"/>
            <a:ext cx="1440000" cy="432048"/>
          </a:xfrm>
          <a:prstGeom prst="borderCallout1">
            <a:avLst>
              <a:gd name="adj1" fmla="val 42710"/>
              <a:gd name="adj2" fmla="val 882"/>
              <a:gd name="adj3" fmla="val 72567"/>
              <a:gd name="adj4" fmla="val -276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ourier" pitchFamily="49" charset="0"/>
              </a:rPr>
              <a:t>fahr+10</a:t>
            </a:r>
            <a:r>
              <a:rPr lang="en-US" altLang="zh-CN" sz="2000" dirty="0">
                <a:latin typeface="Courier" pitchFamily="49" charset="0"/>
              </a:rPr>
              <a:t>0</a:t>
            </a:r>
            <a:endParaRPr lang="zh-CN" altLang="en-US" dirty="0"/>
          </a:p>
        </p:txBody>
      </p:sp>
      <p:sp>
        <p:nvSpPr>
          <p:cNvPr id="21" name="线形标注 1 20"/>
          <p:cNvSpPr/>
          <p:nvPr/>
        </p:nvSpPr>
        <p:spPr>
          <a:xfrm>
            <a:off x="3669354" y="4149080"/>
            <a:ext cx="1440000" cy="432048"/>
          </a:xfrm>
          <a:prstGeom prst="borderCallout1">
            <a:avLst>
              <a:gd name="adj1" fmla="val 42710"/>
              <a:gd name="adj2" fmla="val 882"/>
              <a:gd name="adj3" fmla="val 68574"/>
              <a:gd name="adj4" fmla="val -276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ourier" pitchFamily="49" charset="0"/>
              </a:rPr>
              <a:t>fahr+10</a:t>
            </a:r>
            <a:r>
              <a:rPr lang="en-US" altLang="zh-CN" sz="2000" dirty="0">
                <a:latin typeface="Courier" pitchFamily="49" charset="0"/>
              </a:rPr>
              <a:t>0</a:t>
            </a:r>
            <a:endParaRPr lang="zh-CN" altLang="en-US" dirty="0"/>
          </a:p>
        </p:txBody>
      </p:sp>
      <p:sp>
        <p:nvSpPr>
          <p:cNvPr id="22" name="线形标注 1 21"/>
          <p:cNvSpPr/>
          <p:nvPr/>
        </p:nvSpPr>
        <p:spPr>
          <a:xfrm>
            <a:off x="3664694" y="5229200"/>
            <a:ext cx="1440000" cy="432048"/>
          </a:xfrm>
          <a:prstGeom prst="borderCallout1">
            <a:avLst>
              <a:gd name="adj1" fmla="val 42710"/>
              <a:gd name="adj2" fmla="val 882"/>
              <a:gd name="adj3" fmla="val 76560"/>
              <a:gd name="adj4" fmla="val -26444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ourier" pitchFamily="49" charset="0"/>
              </a:rPr>
              <a:t>fahr+10</a:t>
            </a:r>
            <a:r>
              <a:rPr lang="en-US" altLang="zh-CN" sz="2000" dirty="0">
                <a:latin typeface="Courier" pitchFamily="49" charset="0"/>
              </a:rPr>
              <a:t>0</a:t>
            </a:r>
            <a:endParaRPr lang="zh-CN" altLang="en-US" dirty="0"/>
          </a:p>
        </p:txBody>
      </p:sp>
      <p:sp>
        <p:nvSpPr>
          <p:cNvPr id="23" name="线形标注 1 22"/>
          <p:cNvSpPr/>
          <p:nvPr/>
        </p:nvSpPr>
        <p:spPr>
          <a:xfrm>
            <a:off x="3646790" y="6381328"/>
            <a:ext cx="1440000" cy="432048"/>
          </a:xfrm>
          <a:prstGeom prst="borderCallout1">
            <a:avLst>
              <a:gd name="adj1" fmla="val 42710"/>
              <a:gd name="adj2" fmla="val 882"/>
              <a:gd name="adj3" fmla="val 60587"/>
              <a:gd name="adj4" fmla="val -26444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ourier" pitchFamily="49" charset="0"/>
              </a:rPr>
              <a:t>fahr+10</a:t>
            </a:r>
            <a:r>
              <a:rPr lang="en-US" altLang="zh-CN" sz="2000" dirty="0">
                <a:latin typeface="Courier" pitchFamily="49" charset="0"/>
              </a:rPr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39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Repeat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to repeat</a:t>
            </a:r>
          </a:p>
          <a:p>
            <a:pPr marL="457200" lvl="1" indent="0"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  </a:t>
            </a:r>
            <a:r>
              <a:rPr lang="en-US" altLang="zh-CN" b="0" dirty="0" err="1" smtClean="0">
                <a:solidFill>
                  <a:schemeClr val="tx1"/>
                </a:solidFill>
              </a:rPr>
              <a:t>celsius</a:t>
            </a: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= </a:t>
            </a:r>
            <a:r>
              <a:rPr lang="en-US" altLang="zh-CN" b="0" dirty="0" smtClean="0">
                <a:solidFill>
                  <a:schemeClr val="tx1"/>
                </a:solidFill>
              </a:rPr>
              <a:t>5*(fahr-32)/9;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  </a:t>
            </a:r>
            <a:r>
              <a:rPr lang="en-US" altLang="zh-CN" b="0" dirty="0" err="1" smtClean="0">
                <a:solidFill>
                  <a:schemeClr val="tx1"/>
                </a:solidFill>
              </a:rPr>
              <a:t>printf</a:t>
            </a:r>
            <a:r>
              <a:rPr lang="en-US" altLang="zh-CN" b="0" dirty="0">
                <a:solidFill>
                  <a:schemeClr val="tx1"/>
                </a:solidFill>
              </a:rPr>
              <a:t>("%d %d", </a:t>
            </a:r>
            <a:r>
              <a:rPr lang="en-US" altLang="zh-CN" b="0" dirty="0" err="1">
                <a:solidFill>
                  <a:schemeClr val="tx1"/>
                </a:solidFill>
              </a:rPr>
              <a:t>fahr</a:t>
            </a:r>
            <a:r>
              <a:rPr lang="en-US" altLang="zh-CN" b="0" dirty="0">
                <a:solidFill>
                  <a:schemeClr val="tx1"/>
                </a:solidFill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</a:rPr>
              <a:t>celsius</a:t>
            </a:r>
            <a:r>
              <a:rPr lang="en-US" altLang="zh-CN" b="0" dirty="0">
                <a:solidFill>
                  <a:schemeClr val="tx1"/>
                </a:solidFill>
              </a:rPr>
              <a:t>);</a:t>
            </a:r>
          </a:p>
          <a:p>
            <a:pPr marL="457200" lvl="1" indent="0"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  </a:t>
            </a:r>
            <a:r>
              <a:rPr lang="en-US" altLang="zh-CN" b="0" dirty="0" err="1" smtClean="0">
                <a:solidFill>
                  <a:schemeClr val="tx1"/>
                </a:solidFill>
              </a:rPr>
              <a:t>fahr</a:t>
            </a: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= fahr+10;</a:t>
            </a:r>
          </a:p>
          <a:p>
            <a:r>
              <a:rPr lang="en-US" altLang="zh-CN" dirty="0" smtClean="0"/>
              <a:t>When to begin</a:t>
            </a:r>
          </a:p>
          <a:p>
            <a:pPr marL="457200" lvl="1" indent="0"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  </a:t>
            </a:r>
            <a:r>
              <a:rPr lang="en-US" altLang="zh-CN" b="0" dirty="0" err="1" smtClean="0">
                <a:solidFill>
                  <a:schemeClr val="tx1"/>
                </a:solidFill>
              </a:rPr>
              <a:t>fhar</a:t>
            </a: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= </a:t>
            </a:r>
            <a:r>
              <a:rPr lang="en-US" altLang="zh-CN" b="0" dirty="0" smtClean="0">
                <a:solidFill>
                  <a:schemeClr val="tx1"/>
                </a:solidFill>
              </a:rPr>
              <a:t>0</a:t>
            </a:r>
            <a:endParaRPr lang="en-US" altLang="zh-CN" b="0" dirty="0">
              <a:solidFill>
                <a:schemeClr val="tx1"/>
              </a:solidFill>
            </a:endParaRPr>
          </a:p>
          <a:p>
            <a:r>
              <a:rPr lang="en-US" altLang="zh-CN" dirty="0" smtClean="0"/>
              <a:t>When to stop</a:t>
            </a:r>
          </a:p>
          <a:p>
            <a:pPr marL="457200" lvl="1" indent="0"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  </a:t>
            </a:r>
            <a:r>
              <a:rPr lang="en-US" altLang="zh-CN" b="0" dirty="0" err="1" smtClean="0">
                <a:solidFill>
                  <a:schemeClr val="tx1"/>
                </a:solidFill>
              </a:rPr>
              <a:t>fhar</a:t>
            </a:r>
            <a:r>
              <a:rPr lang="en-US" altLang="zh-CN" b="0" dirty="0" smtClean="0">
                <a:solidFill>
                  <a:schemeClr val="tx1"/>
                </a:solidFill>
              </a:rPr>
              <a:t> &gt; 100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8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while </a:t>
            </a:r>
            <a:r>
              <a:rPr lang="en-US" altLang="zh-CN" dirty="0" smtClean="0"/>
              <a:t>statement p60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11/4/2015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971600" y="2856751"/>
            <a:ext cx="3744416" cy="80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if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expression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 	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  <a:endParaRPr lang="en-US" altLang="zh-CN" sz="2800" b="1" i="1" dirty="0">
              <a:latin typeface="Courier New" pitchFamily="49" charset="0"/>
              <a:ea typeface="宋体" charset="-122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5944" y="1340768"/>
            <a:ext cx="4234128" cy="80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while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expression</a:t>
            </a:r>
            <a:r>
              <a:rPr lang="en-US" altLang="zh-CN" sz="2800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) 	</a:t>
            </a:r>
            <a:r>
              <a:rPr lang="en-US" altLang="zh-CN" sz="2800" b="1" i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statement</a:t>
            </a:r>
            <a:endParaRPr lang="en-US" altLang="zh-CN" sz="2800" b="1" i="1" dirty="0">
              <a:latin typeface="Courier New" pitchFamily="49" charset="0"/>
              <a:ea typeface="宋体" charset="-122"/>
              <a:cs typeface="Courier New" pitchFamily="49" charset="0"/>
            </a:endParaRPr>
          </a:p>
        </p:txBody>
      </p:sp>
      <p:sp>
        <p:nvSpPr>
          <p:cNvPr id="9" name="Rounded Rectangular Callout 10"/>
          <p:cNvSpPr/>
          <p:nvPr/>
        </p:nvSpPr>
        <p:spPr>
          <a:xfrm>
            <a:off x="5200374" y="2182222"/>
            <a:ext cx="3456384" cy="1368152"/>
          </a:xfrm>
          <a:prstGeom prst="wedgeRoundRectCallout">
            <a:avLst>
              <a:gd name="adj1" fmla="val -81223"/>
              <a:gd name="adj2" fmla="val -797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expression: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non-0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to continue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to stop</a:t>
            </a:r>
          </a:p>
          <a:p>
            <a:pPr algn="ctr"/>
            <a:endParaRPr lang="en-US" sz="2000" b="1" dirty="0" smtClean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413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62-do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o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CCBD0"/>
        </a:accent5>
        <a:accent6>
          <a:srgbClr val="1B49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第九章 数据库</Template>
  <TotalTime>11791</TotalTime>
  <Words>730</Words>
  <Application>Microsoft Office PowerPoint</Application>
  <PresentationFormat>全屏显示(4:3)</PresentationFormat>
  <Paragraphs>306</Paragraphs>
  <Slides>29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m62-dots</vt:lpstr>
      <vt:lpstr>1_It’s not the design of your template</vt:lpstr>
      <vt:lpstr>Flow Control : Loop</vt:lpstr>
      <vt:lpstr>Iteration statements</vt:lpstr>
      <vt:lpstr>Iteration statements</vt:lpstr>
      <vt:lpstr>Fahrenheit to Celsius</vt:lpstr>
      <vt:lpstr>Fahrenheit to Celsius</vt:lpstr>
      <vt:lpstr>PowerPoint 演示文稿</vt:lpstr>
      <vt:lpstr>PowerPoint 演示文稿</vt:lpstr>
      <vt:lpstr>Repeat</vt:lpstr>
      <vt:lpstr>while statement p60</vt:lpstr>
      <vt:lpstr>if statement: flowchart</vt:lpstr>
      <vt:lpstr>while statement: flowchart</vt:lpstr>
      <vt:lpstr>while statement</vt:lpstr>
      <vt:lpstr>p9: Fahr-Cels Table V1</vt:lpstr>
      <vt:lpstr>p12: Fahr-Cels Table V2</vt:lpstr>
      <vt:lpstr>Iteration statements</vt:lpstr>
      <vt:lpstr>for statement p60</vt:lpstr>
      <vt:lpstr>for statement &amp; while statement </vt:lpstr>
      <vt:lpstr>while statement to for statement</vt:lpstr>
      <vt:lpstr>p13: Fahr-Cels Table V3</vt:lpstr>
      <vt:lpstr>Symbolic constants p14</vt:lpstr>
      <vt:lpstr>p15: Fahr-Cels Table V4</vt:lpstr>
      <vt:lpstr>Process Characters</vt:lpstr>
      <vt:lpstr>1.5 Character Input and Output </vt:lpstr>
      <vt:lpstr>How to read and write one character </vt:lpstr>
      <vt:lpstr>1.5 Character Input and Output </vt:lpstr>
      <vt:lpstr>1.5.1 file copying</vt:lpstr>
      <vt:lpstr>1.5.1 file copying p16</vt:lpstr>
      <vt:lpstr>PowerPoint 演示文稿</vt:lpstr>
      <vt:lpstr>Version2: more concise p17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</dc:title>
  <dc:creator>nli</dc:creator>
  <cp:lastModifiedBy>nli</cp:lastModifiedBy>
  <cp:revision>585</cp:revision>
  <dcterms:created xsi:type="dcterms:W3CDTF">2012-05-05T01:33:29Z</dcterms:created>
  <dcterms:modified xsi:type="dcterms:W3CDTF">2015-11-04T03:42:36Z</dcterms:modified>
</cp:coreProperties>
</file>