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</p:sldMasterIdLst>
  <p:notesMasterIdLst>
    <p:notesMasterId r:id="rId29"/>
  </p:notesMasterIdLst>
  <p:sldIdLst>
    <p:sldId id="346" r:id="rId3"/>
    <p:sldId id="347" r:id="rId4"/>
    <p:sldId id="377" r:id="rId5"/>
    <p:sldId id="352" r:id="rId6"/>
    <p:sldId id="365" r:id="rId7"/>
    <p:sldId id="364" r:id="rId8"/>
    <p:sldId id="355" r:id="rId9"/>
    <p:sldId id="356" r:id="rId10"/>
    <p:sldId id="357" r:id="rId11"/>
    <p:sldId id="358" r:id="rId12"/>
    <p:sldId id="366" r:id="rId13"/>
    <p:sldId id="359" r:id="rId14"/>
    <p:sldId id="360" r:id="rId15"/>
    <p:sldId id="367" r:id="rId16"/>
    <p:sldId id="361" r:id="rId17"/>
    <p:sldId id="362" r:id="rId18"/>
    <p:sldId id="345" r:id="rId19"/>
    <p:sldId id="368" r:id="rId20"/>
    <p:sldId id="370" r:id="rId21"/>
    <p:sldId id="369" r:id="rId22"/>
    <p:sldId id="375" r:id="rId23"/>
    <p:sldId id="372" r:id="rId24"/>
    <p:sldId id="371" r:id="rId25"/>
    <p:sldId id="373" r:id="rId26"/>
    <p:sldId id="376" r:id="rId27"/>
    <p:sldId id="37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896" autoAdjust="0"/>
  </p:normalViewPr>
  <p:slideViewPr>
    <p:cSldViewPr>
      <p:cViewPr varScale="1">
        <p:scale>
          <a:sx n="55" d="100"/>
          <a:sy n="55" d="100"/>
        </p:scale>
        <p:origin x="-18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35F4B-E275-4A84-AA3C-60C0546D16B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0A239-023F-481E-BF60-774EF9A8B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9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aike.baidu.com/view/263416.htm" TargetMode="External"/><Relationship Id="rId7" Type="http://schemas.openxmlformats.org/officeDocument/2006/relationships/hyperlink" Target="http://baike.baidu.com/view/807945.htm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baike.baidu.com/view/182316.htm" TargetMode="External"/><Relationship Id="rId5" Type="http://schemas.openxmlformats.org/officeDocument/2006/relationships/hyperlink" Target="http://baike.baidu.com/view/207233.htm" TargetMode="External"/><Relationship Id="rId4" Type="http://schemas.openxmlformats.org/officeDocument/2006/relationships/hyperlink" Target="http://baike.baidu.com/view/2749682.htm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getchar</a:t>
            </a:r>
            <a:r>
              <a:rPr lang="en-US" altLang="zh-CN" dirty="0" smtClean="0"/>
              <a:t> </a:t>
            </a:r>
            <a:r>
              <a:rPr lang="zh-CN" altLang="en-US" dirty="0" smtClean="0"/>
              <a:t>由宏实现：</a:t>
            </a:r>
            <a:r>
              <a:rPr lang="en-US" altLang="zh-CN" dirty="0" smtClean="0"/>
              <a:t>#define </a:t>
            </a:r>
            <a:r>
              <a:rPr lang="en-US" altLang="zh-CN" dirty="0" err="1" smtClean="0"/>
              <a:t>getchar</a:t>
            </a:r>
            <a:r>
              <a:rPr lang="en-US" altLang="zh-CN" dirty="0" smtClean="0"/>
              <a:t>() </a:t>
            </a:r>
            <a:r>
              <a:rPr lang="en-US" altLang="zh-CN" dirty="0" err="1" smtClean="0"/>
              <a:t>getc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stdin</a:t>
            </a:r>
            <a:r>
              <a:rPr lang="zh-CN" altLang="en-US" dirty="0" smtClean="0"/>
              <a:t>）。</a:t>
            </a:r>
            <a:r>
              <a:rPr lang="en-US" altLang="zh-CN" dirty="0" err="1" smtClean="0"/>
              <a:t>getchar</a:t>
            </a:r>
            <a:r>
              <a:rPr lang="zh-CN" altLang="en-US" dirty="0" smtClean="0"/>
              <a:t>有一个</a:t>
            </a:r>
            <a:r>
              <a:rPr lang="en-US" altLang="zh-CN" dirty="0" smtClean="0"/>
              <a:t>int</a:t>
            </a:r>
            <a:r>
              <a:rPr lang="zh-CN" altLang="en-US" dirty="0" smtClean="0"/>
              <a:t>型的返回值</a:t>
            </a:r>
            <a:r>
              <a:rPr lang="en-US" altLang="zh-CN" dirty="0" smtClean="0"/>
              <a:t>.</a:t>
            </a:r>
            <a:r>
              <a:rPr lang="zh-CN" altLang="en-US" dirty="0" smtClean="0"/>
              <a:t>当程序调用</a:t>
            </a:r>
            <a:r>
              <a:rPr lang="en-US" altLang="zh-CN" dirty="0" err="1" smtClean="0"/>
              <a:t>getchar</a:t>
            </a:r>
            <a:r>
              <a:rPr lang="zh-CN" altLang="en-US" dirty="0" smtClean="0"/>
              <a:t>时</a:t>
            </a:r>
            <a:r>
              <a:rPr lang="en-US" altLang="zh-CN" dirty="0" smtClean="0"/>
              <a:t>.</a:t>
            </a:r>
            <a:r>
              <a:rPr lang="zh-CN" altLang="en-US" dirty="0" smtClean="0"/>
              <a:t>程序就等着用户按键</a:t>
            </a:r>
            <a:r>
              <a:rPr lang="en-US" altLang="zh-CN" dirty="0" smtClean="0"/>
              <a:t>.</a:t>
            </a:r>
            <a:r>
              <a:rPr lang="zh-CN" altLang="en-US" dirty="0" smtClean="0"/>
              <a:t>用户输入的</a:t>
            </a:r>
            <a:r>
              <a:rPr lang="zh-CN" altLang="en-US" dirty="0" smtClean="0">
                <a:hlinkClick r:id="rId3"/>
              </a:rPr>
              <a:t>字符</a:t>
            </a:r>
            <a:r>
              <a:rPr lang="zh-CN" altLang="en-US" dirty="0" smtClean="0"/>
              <a:t>被存放在键盘缓冲区中</a:t>
            </a:r>
            <a:r>
              <a:rPr lang="en-US" altLang="zh-CN" dirty="0" smtClean="0"/>
              <a:t>.</a:t>
            </a:r>
            <a:r>
              <a:rPr lang="zh-CN" altLang="en-US" b="1" dirty="0" smtClean="0"/>
              <a:t>直到用户按回车为止</a:t>
            </a:r>
            <a:r>
              <a:rPr lang="zh-CN" altLang="en-US" dirty="0" smtClean="0"/>
              <a:t>（回车字符也放在缓冲区中）</a:t>
            </a:r>
            <a:r>
              <a:rPr lang="en-US" altLang="zh-CN" dirty="0" smtClean="0"/>
              <a:t>.</a:t>
            </a:r>
            <a:r>
              <a:rPr lang="zh-CN" altLang="en-US" dirty="0" smtClean="0"/>
              <a:t>当用户键入回车之后，</a:t>
            </a:r>
            <a:r>
              <a:rPr lang="en-US" altLang="zh-CN" dirty="0" err="1" smtClean="0"/>
              <a:t>getchar</a:t>
            </a:r>
            <a:r>
              <a:rPr lang="zh-CN" altLang="en-US" dirty="0" smtClean="0"/>
              <a:t>才开始从</a:t>
            </a:r>
            <a:r>
              <a:rPr lang="en-US" altLang="zh-CN" dirty="0" err="1" smtClean="0"/>
              <a:t>stdin</a:t>
            </a:r>
            <a:r>
              <a:rPr lang="zh-CN" altLang="en-US" dirty="0" smtClean="0"/>
              <a:t>流中每次读入一个字符</a:t>
            </a:r>
            <a:r>
              <a:rPr lang="en-US" altLang="zh-CN" dirty="0" smtClean="0"/>
              <a:t>.</a:t>
            </a:r>
            <a:r>
              <a:rPr lang="en-US" altLang="zh-CN" dirty="0" err="1" smtClean="0"/>
              <a:t>getchar</a:t>
            </a:r>
            <a:r>
              <a:rPr lang="zh-CN" altLang="en-US" dirty="0" smtClean="0"/>
              <a:t>函数的返回值是用户输入的第一个字符的</a:t>
            </a:r>
            <a:r>
              <a:rPr lang="en-US" altLang="zh-CN" dirty="0" err="1" smtClean="0"/>
              <a:t>ASCⅡ</a:t>
            </a:r>
            <a:r>
              <a:rPr lang="zh-CN" altLang="en-US" dirty="0" smtClean="0"/>
              <a:t>码，如出错返回</a:t>
            </a:r>
            <a:r>
              <a:rPr lang="en-US" altLang="zh-CN" dirty="0" smtClean="0"/>
              <a:t>-1</a:t>
            </a:r>
            <a:r>
              <a:rPr lang="zh-CN" altLang="en-US" dirty="0" smtClean="0"/>
              <a:t>，且将用户输入的字符</a:t>
            </a:r>
            <a:r>
              <a:rPr lang="zh-CN" altLang="en-US" dirty="0" smtClean="0">
                <a:hlinkClick r:id="rId4"/>
              </a:rPr>
              <a:t>回显</a:t>
            </a:r>
            <a:r>
              <a:rPr lang="zh-CN" altLang="en-US" dirty="0" smtClean="0"/>
              <a:t>到</a:t>
            </a:r>
            <a:r>
              <a:rPr lang="zh-CN" altLang="en-US" dirty="0" smtClean="0">
                <a:hlinkClick r:id="rId5"/>
              </a:rPr>
              <a:t>屏幕</a:t>
            </a:r>
            <a:r>
              <a:rPr lang="en-US" altLang="zh-CN" dirty="0" smtClean="0"/>
              <a:t>.</a:t>
            </a:r>
            <a:r>
              <a:rPr lang="zh-CN" altLang="en-US" dirty="0" smtClean="0"/>
              <a:t>如用户在按回车之前输入了不止一个字符，其他字符会保留在键盘缓存区中，等待后续</a:t>
            </a:r>
            <a:r>
              <a:rPr lang="en-US" altLang="zh-CN" dirty="0" err="1" smtClean="0"/>
              <a:t>getchar</a:t>
            </a:r>
            <a:r>
              <a:rPr lang="zh-CN" altLang="en-US" dirty="0" smtClean="0"/>
              <a:t>调用读取</a:t>
            </a:r>
            <a:r>
              <a:rPr lang="en-US" altLang="zh-CN" dirty="0" smtClean="0"/>
              <a:t>.</a:t>
            </a:r>
            <a:r>
              <a:rPr lang="zh-CN" altLang="en-US" dirty="0" smtClean="0"/>
              <a:t>也就是说，后续的</a:t>
            </a:r>
            <a:r>
              <a:rPr lang="en-US" altLang="zh-CN" dirty="0" err="1" smtClean="0"/>
              <a:t>getchar</a:t>
            </a:r>
            <a:r>
              <a:rPr lang="zh-CN" altLang="en-US" dirty="0" smtClean="0"/>
              <a:t>调用不会等待用户按键，而直接读取缓冲区中的字符，直到缓冲区中的字符读完为后，才等待用户按键</a:t>
            </a:r>
            <a:r>
              <a:rPr lang="en-US" altLang="zh-CN" dirty="0" smtClean="0"/>
              <a:t>. </a:t>
            </a:r>
          </a:p>
          <a:p>
            <a:r>
              <a:rPr lang="zh-CN" altLang="en-US" dirty="0" smtClean="0"/>
              <a:t>　　</a:t>
            </a:r>
            <a:r>
              <a:rPr lang="en-US" altLang="zh-CN" dirty="0" err="1" smtClean="0"/>
              <a:t>getch</a:t>
            </a:r>
            <a:r>
              <a:rPr lang="zh-CN" altLang="en-US" dirty="0" smtClean="0"/>
              <a:t>与</a:t>
            </a:r>
            <a:r>
              <a:rPr lang="en-US" altLang="zh-CN" dirty="0" err="1" smtClean="0"/>
              <a:t>getchar</a:t>
            </a:r>
            <a:r>
              <a:rPr lang="zh-CN" altLang="en-US" dirty="0" smtClean="0"/>
              <a:t>基本功能相同，差别是</a:t>
            </a:r>
            <a:r>
              <a:rPr lang="en-US" altLang="zh-CN" dirty="0" err="1" smtClean="0"/>
              <a:t>getch</a:t>
            </a:r>
            <a:r>
              <a:rPr lang="zh-CN" altLang="en-US" dirty="0" smtClean="0"/>
              <a:t>直接从键盘获取键值，不等待用户按回车，只要用户按一个键，</a:t>
            </a:r>
            <a:r>
              <a:rPr lang="en-US" altLang="zh-CN" dirty="0" err="1" smtClean="0"/>
              <a:t>getch</a:t>
            </a:r>
            <a:r>
              <a:rPr lang="zh-CN" altLang="en-US" dirty="0" smtClean="0"/>
              <a:t>就立刻返回，</a:t>
            </a:r>
            <a:r>
              <a:rPr lang="en-US" altLang="zh-CN" dirty="0" err="1" smtClean="0"/>
              <a:t>getch</a:t>
            </a:r>
            <a:r>
              <a:rPr lang="zh-CN" altLang="en-US" dirty="0" smtClean="0"/>
              <a:t>返回值是用户输入的</a:t>
            </a:r>
            <a:r>
              <a:rPr lang="en-US" altLang="zh-CN" dirty="0" err="1" smtClean="0"/>
              <a:t>ASCⅡ</a:t>
            </a:r>
            <a:r>
              <a:rPr lang="zh-CN" altLang="en-US" dirty="0" smtClean="0"/>
              <a:t>码，出错返回</a:t>
            </a:r>
            <a:r>
              <a:rPr lang="en-US" altLang="zh-CN" dirty="0" smtClean="0"/>
              <a:t>-1.</a:t>
            </a:r>
            <a:r>
              <a:rPr lang="zh-CN" altLang="en-US" dirty="0" smtClean="0"/>
              <a:t>输入的字符不会回显在屏幕上</a:t>
            </a:r>
            <a:r>
              <a:rPr lang="en-US" altLang="zh-CN" dirty="0" smtClean="0"/>
              <a:t>.</a:t>
            </a:r>
            <a:r>
              <a:rPr lang="en-US" altLang="zh-CN" dirty="0" err="1" smtClean="0"/>
              <a:t>getch</a:t>
            </a:r>
            <a:r>
              <a:rPr lang="zh-CN" altLang="en-US" dirty="0" smtClean="0"/>
              <a:t>函数常用于</a:t>
            </a:r>
            <a:r>
              <a:rPr lang="zh-CN" altLang="en-US" dirty="0" smtClean="0">
                <a:hlinkClick r:id="rId6"/>
              </a:rPr>
              <a:t>程序调试</a:t>
            </a:r>
            <a:r>
              <a:rPr lang="zh-CN" altLang="en-US" dirty="0" smtClean="0"/>
              <a:t>中，在调试时，在关键位置显示有关的结果以待查看，然后用</a:t>
            </a:r>
            <a:r>
              <a:rPr lang="en-US" altLang="zh-CN" dirty="0" err="1" smtClean="0"/>
              <a:t>getch</a:t>
            </a:r>
            <a:r>
              <a:rPr lang="zh-CN" altLang="en-US" dirty="0" smtClean="0"/>
              <a:t>函数暂停程序运行，当按</a:t>
            </a:r>
            <a:r>
              <a:rPr lang="zh-CN" altLang="en-US" dirty="0" smtClean="0">
                <a:hlinkClick r:id="rId7"/>
              </a:rPr>
              <a:t>任意键</a:t>
            </a:r>
            <a:r>
              <a:rPr lang="zh-CN" altLang="en-US" dirty="0" smtClean="0"/>
              <a:t>后程序继续运行</a:t>
            </a:r>
            <a:r>
              <a:rPr lang="en-US" altLang="zh-CN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0A239-023F-481E-BF60-774EF9A8BE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分解</a:t>
            </a:r>
            <a:r>
              <a:rPr lang="en-US" altLang="zh-CN" dirty="0" smtClean="0"/>
              <a:t>100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0A239-023F-481E-BF60-774EF9A8BE5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6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Temp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92275" y="2538413"/>
            <a:ext cx="6407150" cy="8905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02013"/>
            <a:ext cx="6400800" cy="792162"/>
          </a:xfrm>
        </p:spPr>
        <p:txBody>
          <a:bodyPr anchor="ctr"/>
          <a:lstStyle>
            <a:lvl1pPr marL="0" indent="0">
              <a:defRPr i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CEAFAA-99EF-4821-85B6-03383D48126C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07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16818F-B4DC-475A-98B4-933519B356E5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65113"/>
            <a:ext cx="2057400" cy="5602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5113"/>
            <a:ext cx="6019800" cy="5602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DA23C-790D-4A76-A1FE-E085EB66D3C7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229600" cy="734995"/>
          </a:xfrm>
        </p:spPr>
        <p:txBody>
          <a:bodyPr/>
          <a:lstStyle>
            <a:lvl1pPr>
              <a:defRPr sz="360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华文隶书" pitchFamily="2" charset="-122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/>
          <a:lstStyle>
            <a:lvl2pPr>
              <a:buFont typeface="华文楷体" pitchFamily="2" charset="-122"/>
              <a:buChar char="−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CA3FD8-8200-4B42-B7D1-C733069E82F1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687EFD-4622-41FF-8381-347E2FE4CF61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DCC372-0F7B-4B10-AC21-F6F6444B9EE2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A5AAD5-AD16-40DA-A749-CBA665664C12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B0E75B-FDA0-4285-A327-5E0CC28469BF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536A57-4066-4EB0-BE8D-AE16E92906DE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63E294-484D-4290-91F1-5527B36EE15A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m62.net/" TargetMode="Externa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hyperlink" Target="http://www.m62.net/powerpoint-slides/" TargetMode="Externa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://www.m62.net/presentation-theory/bullet-points-dont-work/beyond-bullet-points/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hyperlink" Target="http://www.m62.net/powerpoint-training/" TargetMode="Externa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Tem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2984"/>
            <a:ext cx="82296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2958BF87-DC97-433B-846D-30C0E9C4429A}" type="datetime8">
              <a:rPr lang="en-US" smtClean="0"/>
              <a:pPr/>
              <a:t>11/17/2015 9:44 PM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597650"/>
            <a:ext cx="2895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35600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5113"/>
            <a:ext cx="8229600" cy="73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3">
              <a:lumMod val="50000"/>
            </a:schemeClr>
          </a:solidFill>
          <a:latin typeface="Verdana" pitchFamily="34" charset="0"/>
          <a:ea typeface="华文隶书" pitchFamily="2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 b="1">
          <a:solidFill>
            <a:schemeClr val="tx2"/>
          </a:solidFill>
          <a:latin typeface="Courier New" pitchFamily="49" charset="0"/>
          <a:ea typeface="华文楷体" pitchFamily="2" charset="-122"/>
          <a:cs typeface="Courier New" pitchFamily="49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600" b="1">
          <a:solidFill>
            <a:schemeClr val="accent4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accent3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9D9D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Arial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-93663" y="6453188"/>
            <a:ext cx="85328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/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m62 </a:t>
            </a:r>
            <a:r>
              <a:rPr lang="en-US" sz="1200" dirty="0" err="1">
                <a:solidFill>
                  <a:srgbClr val="4D4D4D"/>
                </a:solidFill>
                <a:latin typeface="Neo Sans" pitchFamily="34" charset="0"/>
              </a:rPr>
              <a:t>visualcommunications</a:t>
            </a:r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 is the global leader in presentation effectiveness, from offices in the UK, USA, and Singapore</a:t>
            </a:r>
          </a:p>
        </p:txBody>
      </p:sp>
      <p:pic>
        <p:nvPicPr>
          <p:cNvPr id="12292" name="Picture 4" descr="m62-logo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502650" y="6484938"/>
            <a:ext cx="381000" cy="257175"/>
          </a:xfrm>
          <a:prstGeom prst="rect">
            <a:avLst/>
          </a:prstGeom>
          <a:noFill/>
        </p:spPr>
      </p:pic>
      <p:pic>
        <p:nvPicPr>
          <p:cNvPr id="12293" name="Picture 5" descr="1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60350" y="777875"/>
            <a:ext cx="2000250" cy="1457325"/>
          </a:xfrm>
          <a:prstGeom prst="rect">
            <a:avLst/>
          </a:prstGeom>
          <a:noFill/>
        </p:spPr>
      </p:pic>
      <p:pic>
        <p:nvPicPr>
          <p:cNvPr id="12294" name="Picture 6" descr="2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87338" y="2673350"/>
            <a:ext cx="2000250" cy="1457325"/>
          </a:xfrm>
          <a:prstGeom prst="rect">
            <a:avLst/>
          </a:prstGeom>
          <a:noFill/>
        </p:spPr>
      </p:pic>
      <p:pic>
        <p:nvPicPr>
          <p:cNvPr id="12295" name="Picture 7" descr="3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87338" y="4568825"/>
            <a:ext cx="2000250" cy="1457325"/>
          </a:xfrm>
          <a:prstGeom prst="rect">
            <a:avLst/>
          </a:prstGeom>
          <a:noFill/>
        </p:spPr>
      </p:pic>
      <p:sp>
        <p:nvSpPr>
          <p:cNvPr id="12296" name="Text Box 8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379413" y="2290763"/>
            <a:ext cx="16367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Beyond Bullet Points</a:t>
            </a:r>
          </a:p>
        </p:txBody>
      </p:sp>
      <p:sp>
        <p:nvSpPr>
          <p:cNvPr id="12297" name="Text Box 9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379413" y="4189413"/>
            <a:ext cx="1417637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Slides</a:t>
            </a:r>
          </a:p>
        </p:txBody>
      </p:sp>
      <p:sp>
        <p:nvSpPr>
          <p:cNvPr id="12298" name="Text Box 10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379413" y="6084888"/>
            <a:ext cx="15986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Training</a:t>
            </a:r>
          </a:p>
        </p:txBody>
      </p:sp>
      <p:pic>
        <p:nvPicPr>
          <p:cNvPr id="12299" name="Picture 11" descr="b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520950" y="777875"/>
            <a:ext cx="6362700" cy="5248275"/>
          </a:xfrm>
          <a:prstGeom prst="rect">
            <a:avLst/>
          </a:prstGeom>
          <a:noFill/>
        </p:spPr>
      </p:pic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8575" y="188913"/>
            <a:ext cx="91154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It’s not the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design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of your template, it’s what you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do with it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that counts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4400" dirty="0"/>
              <a:t>Process Characters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3402013"/>
            <a:ext cx="6400800" cy="792162"/>
          </a:xfrm>
        </p:spPr>
        <p:txBody>
          <a:bodyPr/>
          <a:lstStyle/>
          <a:p>
            <a:r>
              <a:rPr lang="en-US" altLang="zh-CN" dirty="0" smtClean="0"/>
              <a:t>Lecture 6: Chapter1 - </a:t>
            </a:r>
            <a:r>
              <a:rPr lang="en-US" dirty="0" smtClean="0"/>
              <a:t>1.5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D4E2106-01E1-4471-A383-C51C3E4C0A8E}" type="datetime8">
              <a:rPr lang="en-US" smtClean="0"/>
              <a:pPr/>
              <a:t>11/17/2015 9:44 PM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093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686800" cy="734995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altLang="zh-CN" dirty="0" smtClean="0"/>
              <a:t>.5 </a:t>
            </a:r>
            <a:r>
              <a:rPr lang="en-US" dirty="0" smtClean="0"/>
              <a:t>Character Input and Output</a:t>
            </a:r>
            <a:r>
              <a:rPr lang="en-US" altLang="zh-C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1. File Copying</a:t>
            </a:r>
          </a:p>
          <a:p>
            <a:pPr marL="0" indent="0">
              <a:buNone/>
            </a:pPr>
            <a:r>
              <a:rPr lang="en-US" sz="3600" dirty="0" smtClean="0"/>
              <a:t>2. Character Counting</a:t>
            </a:r>
          </a:p>
          <a:p>
            <a:pPr marL="0" indent="0">
              <a:buNone/>
            </a:pPr>
            <a:r>
              <a:rPr lang="en-US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3. Line Counting</a:t>
            </a:r>
          </a:p>
          <a:p>
            <a:pPr marL="0" indent="0">
              <a:buNone/>
            </a:pPr>
            <a:r>
              <a:rPr lang="en-US" sz="3600" dirty="0" smtClean="0"/>
              <a:t>4. Word Counting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842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count lines</a:t>
            </a:r>
            <a:r>
              <a:rPr lang="zh-CN" altLang="en-US" dirty="0" smtClean="0"/>
              <a:t>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Rewrite from “count characters”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-30000" contrast="40000"/>
          </a:blip>
          <a:srcRect/>
          <a:stretch>
            <a:fillRect/>
          </a:stretch>
        </p:blipFill>
        <p:spPr bwMode="auto">
          <a:xfrm>
            <a:off x="1403648" y="2060848"/>
            <a:ext cx="6286500" cy="3257550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388883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1.5.3 Line Counting p19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428992" y="3500438"/>
            <a:ext cx="2071702" cy="42862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lum bright="-30000" contrast="40000"/>
          </a:blip>
          <a:srcRect/>
          <a:stretch>
            <a:fillRect/>
          </a:stretch>
        </p:blipFill>
        <p:spPr bwMode="auto">
          <a:xfrm>
            <a:off x="1475656" y="1470446"/>
            <a:ext cx="5086350" cy="3614738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  <p:sp>
        <p:nvSpPr>
          <p:cNvPr id="9" name="Rounded Rectangle 8"/>
          <p:cNvSpPr/>
          <p:nvPr/>
        </p:nvSpPr>
        <p:spPr>
          <a:xfrm>
            <a:off x="2771800" y="3990726"/>
            <a:ext cx="2088232" cy="504056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667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686800" cy="734995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altLang="zh-CN" dirty="0" smtClean="0"/>
              <a:t>.5 </a:t>
            </a:r>
            <a:r>
              <a:rPr lang="en-US" dirty="0" smtClean="0"/>
              <a:t>Character Input and Output</a:t>
            </a:r>
            <a:r>
              <a:rPr lang="en-US" altLang="zh-C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1. File Copying</a:t>
            </a:r>
          </a:p>
          <a:p>
            <a:r>
              <a:rPr lang="en-US" sz="3600" dirty="0" smtClean="0"/>
              <a:t>2. Character Counting</a:t>
            </a:r>
          </a:p>
          <a:p>
            <a:r>
              <a:rPr lang="en-US" sz="3600" dirty="0" smtClean="0"/>
              <a:t>3. Line Counting</a:t>
            </a:r>
          </a:p>
          <a:p>
            <a:r>
              <a:rPr lang="en-US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4. Word Counting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277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count words?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rewrite from “count lines”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lum bright="-30000" contrast="40000"/>
          </a:blip>
          <a:srcRect/>
          <a:stretch>
            <a:fillRect/>
          </a:stretch>
        </p:blipFill>
        <p:spPr bwMode="auto">
          <a:xfrm>
            <a:off x="1475656" y="2132856"/>
            <a:ext cx="5086350" cy="3614738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298573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1.5.4 Word Counting p20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bright="-30000" contrast="40000"/>
          </a:blip>
          <a:srcRect/>
          <a:stretch>
            <a:fillRect/>
          </a:stretch>
        </p:blipFill>
        <p:spPr bwMode="auto">
          <a:xfrm>
            <a:off x="1785918" y="1142984"/>
            <a:ext cx="5462605" cy="4979577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1857356" y="1500174"/>
            <a:ext cx="4143404" cy="42862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643174" y="4293096"/>
            <a:ext cx="4071966" cy="13504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4572000" y="4429132"/>
            <a:ext cx="285752" cy="285752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4357686" y="4857760"/>
            <a:ext cx="285752" cy="285752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3643306" y="3000372"/>
            <a:ext cx="285752" cy="285752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45389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for 1.5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File Copying</a:t>
            </a:r>
          </a:p>
          <a:p>
            <a:pPr lvl="1"/>
            <a:r>
              <a:rPr lang="en-US" dirty="0" smtClean="0"/>
              <a:t>Ver1: </a:t>
            </a:r>
            <a:r>
              <a:rPr lang="en-US" dirty="0" smtClean="0">
                <a:solidFill>
                  <a:srgbClr val="FF0000"/>
                </a:solidFill>
              </a:rPr>
              <a:t>c=</a:t>
            </a:r>
            <a:r>
              <a:rPr lang="en-US" dirty="0" err="1" smtClean="0">
                <a:solidFill>
                  <a:srgbClr val="FF0000"/>
                </a:solidFill>
              </a:rPr>
              <a:t>getchar</a:t>
            </a:r>
            <a:r>
              <a:rPr lang="en-US" dirty="0" smtClean="0">
                <a:solidFill>
                  <a:srgbClr val="FF0000"/>
                </a:solidFill>
              </a:rPr>
              <a:t>(); while(c!=EOF)</a:t>
            </a:r>
          </a:p>
          <a:p>
            <a:pPr lvl="1"/>
            <a:r>
              <a:rPr lang="en-US" dirty="0" smtClean="0"/>
              <a:t>Ver2: </a:t>
            </a:r>
            <a:r>
              <a:rPr lang="en-US" dirty="0" smtClean="0">
                <a:solidFill>
                  <a:srgbClr val="FF0000"/>
                </a:solidFill>
              </a:rPr>
              <a:t>while((c=</a:t>
            </a:r>
            <a:r>
              <a:rPr lang="en-US" dirty="0" err="1" smtClean="0">
                <a:solidFill>
                  <a:srgbClr val="FF0000"/>
                </a:solidFill>
              </a:rPr>
              <a:t>getechar</a:t>
            </a:r>
            <a:r>
              <a:rPr lang="en-US" dirty="0" smtClean="0">
                <a:solidFill>
                  <a:srgbClr val="FF0000"/>
                </a:solidFill>
              </a:rPr>
              <a:t>())!= EOF)</a:t>
            </a:r>
          </a:p>
          <a:p>
            <a:r>
              <a:rPr lang="en-US" dirty="0" smtClean="0"/>
              <a:t>2. Character Counting</a:t>
            </a:r>
          </a:p>
          <a:p>
            <a:pPr lvl="1"/>
            <a:r>
              <a:rPr lang="en-US" dirty="0" smtClean="0"/>
              <a:t>Ver1: </a:t>
            </a:r>
            <a:r>
              <a:rPr lang="en-US" dirty="0" smtClean="0">
                <a:solidFill>
                  <a:srgbClr val="FF0000"/>
                </a:solidFill>
              </a:rPr>
              <a:t>while</a:t>
            </a:r>
          </a:p>
          <a:p>
            <a:pPr lvl="1"/>
            <a:r>
              <a:rPr lang="en-US" dirty="0" smtClean="0"/>
              <a:t>Ver2: 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</a:p>
          <a:p>
            <a:r>
              <a:rPr lang="en-US" dirty="0" smtClean="0"/>
              <a:t>3. Line Counting</a:t>
            </a:r>
          </a:p>
          <a:p>
            <a:pPr lvl="1"/>
            <a:r>
              <a:rPr lang="en-US" dirty="0" smtClean="0"/>
              <a:t>test before ++ </a:t>
            </a:r>
            <a:r>
              <a:rPr lang="en-US" dirty="0" smtClean="0">
                <a:solidFill>
                  <a:srgbClr val="FF0000"/>
                </a:solidFill>
              </a:rPr>
              <a:t>if(c==‘\n’)</a:t>
            </a:r>
          </a:p>
          <a:p>
            <a:r>
              <a:rPr lang="en-US" dirty="0" smtClean="0"/>
              <a:t>4. Word Counting</a:t>
            </a:r>
          </a:p>
          <a:p>
            <a:pPr lvl="1"/>
            <a:r>
              <a:rPr lang="en-US" dirty="0" smtClean="0"/>
              <a:t> how to determinate “in/out a word”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0767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Iteration statements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while</a:t>
            </a:r>
            <a:r>
              <a:rPr lang="en-US" altLang="zh-CN" dirty="0" smtClean="0"/>
              <a:t> statement</a:t>
            </a:r>
          </a:p>
          <a:p>
            <a:r>
              <a:rPr lang="en-US" altLang="zh-CN" dirty="0" smtClean="0">
                <a:solidFill>
                  <a:srgbClr val="0000FF"/>
                </a:solidFill>
              </a:rPr>
              <a:t>for</a:t>
            </a:r>
            <a:r>
              <a:rPr lang="en-US" altLang="zh-CN" dirty="0" smtClean="0"/>
              <a:t> statement</a:t>
            </a:r>
          </a:p>
          <a:p>
            <a:r>
              <a:rPr lang="en-US" altLang="zh-CN" dirty="0" smtClean="0">
                <a:solidFill>
                  <a:srgbClr val="0000FF"/>
                </a:solidFill>
              </a:rPr>
              <a:t>do</a:t>
            </a:r>
            <a:r>
              <a:rPr lang="en-US" altLang="zh-CN" dirty="0" smtClean="0"/>
              <a:t> </a:t>
            </a:r>
            <a:r>
              <a:rPr lang="en-US" altLang="zh-CN" dirty="0">
                <a:solidFill>
                  <a:srgbClr val="FF0000"/>
                </a:solidFill>
              </a:rPr>
              <a:t>statement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971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Loops: do-while  p63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40000" contrast="30000"/>
          </a:blip>
          <a:srcRect/>
          <a:stretch>
            <a:fillRect/>
          </a:stretch>
        </p:blipFill>
        <p:spPr bwMode="auto">
          <a:xfrm>
            <a:off x="2195736" y="3265164"/>
            <a:ext cx="4176464" cy="12890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lum bright="-40000" contrast="30000"/>
          </a:blip>
          <a:srcRect/>
          <a:stretch>
            <a:fillRect/>
          </a:stretch>
        </p:blipFill>
        <p:spPr bwMode="auto">
          <a:xfrm>
            <a:off x="2195736" y="1479214"/>
            <a:ext cx="4084875" cy="93420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6" name="爆炸形 1 5"/>
          <p:cNvSpPr/>
          <p:nvPr/>
        </p:nvSpPr>
        <p:spPr>
          <a:xfrm>
            <a:off x="5724128" y="3909680"/>
            <a:ext cx="1080120" cy="1031488"/>
          </a:xfrm>
          <a:prstGeom prst="irregularSeal1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748898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686800" cy="734995"/>
          </a:xfrm>
        </p:spPr>
        <p:txBody>
          <a:bodyPr/>
          <a:lstStyle/>
          <a:p>
            <a:r>
              <a:rPr lang="en-US" altLang="zh-CN" sz="3200" dirty="0" smtClean="0">
                <a:solidFill>
                  <a:srgbClr val="0000FF"/>
                </a:solidFill>
              </a:rPr>
              <a:t>do </a:t>
            </a:r>
            <a:r>
              <a:rPr lang="en-US" altLang="zh-CN" sz="3200" dirty="0" smtClean="0"/>
              <a:t>statement &amp; </a:t>
            </a:r>
            <a:r>
              <a:rPr lang="en-US" altLang="zh-CN" sz="3200" dirty="0" smtClean="0">
                <a:solidFill>
                  <a:srgbClr val="0000FF"/>
                </a:solidFill>
              </a:rPr>
              <a:t>while </a:t>
            </a:r>
            <a:r>
              <a:rPr lang="en-US" altLang="zh-CN" sz="3200" dirty="0" smtClean="0"/>
              <a:t>statement </a:t>
            </a:r>
            <a:endParaRPr lang="zh-CN" altLang="en-US" sz="32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矩形 6"/>
          <p:cNvSpPr/>
          <p:nvPr/>
        </p:nvSpPr>
        <p:spPr>
          <a:xfrm>
            <a:off x="985944" y="1340768"/>
            <a:ext cx="5386256" cy="145578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en-US" altLang="zh-CN" sz="2800" b="1" dirty="0" smtClean="0">
                <a:solidFill>
                  <a:srgbClr val="0000FF"/>
                </a:solidFill>
                <a:latin typeface="Courier New" pitchFamily="49" charset="0"/>
                <a:ea typeface="宋体" charset="-122"/>
                <a:cs typeface="Courier New" pitchFamily="49" charset="0"/>
              </a:rPr>
              <a:t>do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en-US" altLang="zh-CN" sz="2800" b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 	</a:t>
            </a:r>
            <a:r>
              <a:rPr lang="en-US" altLang="zh-CN" sz="2800" b="1" i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statement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en-US" altLang="zh-CN" sz="2800" b="1" dirty="0" smtClean="0">
                <a:solidFill>
                  <a:srgbClr val="0000FF"/>
                </a:solidFill>
                <a:latin typeface="Courier New" pitchFamily="49" charset="0"/>
                <a:ea typeface="宋体" charset="-122"/>
                <a:cs typeface="Courier New" pitchFamily="49" charset="0"/>
              </a:rPr>
              <a:t>while</a:t>
            </a:r>
            <a:r>
              <a:rPr lang="en-US" altLang="zh-CN" sz="2800" b="1" i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(expression);</a:t>
            </a:r>
            <a:endParaRPr lang="en-US" altLang="zh-CN" sz="2800" b="1" i="1" dirty="0">
              <a:latin typeface="Courier New" pitchFamily="49" charset="0"/>
              <a:ea typeface="宋体" charset="-122"/>
              <a:cs typeface="Courier New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85944" y="3356992"/>
            <a:ext cx="5386256" cy="14342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en-US" altLang="zh-CN" sz="2800" b="1" i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statement</a:t>
            </a:r>
            <a:r>
              <a:rPr lang="en-US" altLang="zh-CN" sz="2800" b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en-US" altLang="zh-CN" sz="2800" b="1" dirty="0" smtClean="0">
                <a:solidFill>
                  <a:srgbClr val="0000FF"/>
                </a:solidFill>
                <a:latin typeface="Courier New" pitchFamily="49" charset="0"/>
                <a:ea typeface="宋体" charset="-122"/>
                <a:cs typeface="Courier New" pitchFamily="49" charset="0"/>
              </a:rPr>
              <a:t>while</a:t>
            </a:r>
            <a:r>
              <a:rPr lang="en-US" altLang="zh-CN" sz="2800" b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(</a:t>
            </a:r>
            <a:r>
              <a:rPr lang="en-US" altLang="zh-CN" sz="2800" b="1" i="1" dirty="0">
                <a:latin typeface="Courier New" pitchFamily="49" charset="0"/>
                <a:ea typeface="宋体" charset="-122"/>
                <a:cs typeface="Courier New" pitchFamily="49" charset="0"/>
              </a:rPr>
              <a:t>expression</a:t>
            </a:r>
            <a:r>
              <a:rPr lang="en-US" altLang="zh-CN" sz="2800" b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en-US" altLang="zh-CN" sz="2800" b="1" i="1" dirty="0">
                <a:latin typeface="Courier New" pitchFamily="49" charset="0"/>
                <a:ea typeface="宋体" charset="-122"/>
                <a:cs typeface="Courier New" pitchFamily="49" charset="0"/>
              </a:rPr>
              <a:t>	</a:t>
            </a:r>
            <a:r>
              <a:rPr lang="en-US" altLang="zh-CN" sz="2800" b="1" i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statement</a:t>
            </a:r>
          </a:p>
        </p:txBody>
      </p:sp>
    </p:spTree>
    <p:extLst>
      <p:ext uri="{BB962C8B-B14F-4D97-AF65-F5344CB8AC3E}">
        <p14:creationId xmlns:p14="http://schemas.microsoft.com/office/powerpoint/2010/main" val="37936229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1</a:t>
            </a:r>
            <a:r>
              <a:rPr lang="en-US" altLang="zh-CN" sz="3200" dirty="0" smtClean="0"/>
              <a:t>.5 </a:t>
            </a:r>
            <a:r>
              <a:rPr lang="en-US" sz="3200" dirty="0" smtClean="0"/>
              <a:t>Character Input and Output</a:t>
            </a:r>
            <a:r>
              <a:rPr lang="en-US" altLang="zh-CN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blockArc">
            <a:avLst/>
          </a:prstGeom>
        </p:spPr>
        <p:txBody>
          <a:bodyPr/>
          <a:lstStyle/>
          <a:p>
            <a:r>
              <a:rPr lang="en-US" dirty="0" smtClean="0"/>
              <a:t>Text stream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a sequence of characters (p15)</a:t>
            </a:r>
          </a:p>
          <a:p>
            <a:pPr marL="914400" lvl="2" indent="0">
              <a:buNone/>
            </a:pPr>
            <a:r>
              <a:rPr lang="en-US" dirty="0" smtClean="0"/>
              <a:t>-&gt; lines(end with </a:t>
            </a:r>
            <a:r>
              <a:rPr lang="en-US" dirty="0" smtClean="0">
                <a:solidFill>
                  <a:srgbClr val="FF0000"/>
                </a:solidFill>
              </a:rPr>
              <a:t>‘\n’</a:t>
            </a:r>
            <a:r>
              <a:rPr lang="en-US" dirty="0" smtClean="0"/>
              <a:t>) </a:t>
            </a:r>
          </a:p>
          <a:p>
            <a:pPr marL="914400" lvl="2" indent="0">
              <a:buNone/>
            </a:pPr>
            <a:r>
              <a:rPr lang="en-US" dirty="0" smtClean="0"/>
              <a:t>-&gt; words(end with </a:t>
            </a:r>
            <a:r>
              <a:rPr lang="en-US" dirty="0" smtClean="0">
                <a:solidFill>
                  <a:srgbClr val="FF0000"/>
                </a:solidFill>
              </a:rPr>
              <a:t>‘\t’</a:t>
            </a:r>
            <a:r>
              <a:rPr lang="en-US" dirty="0" smtClean="0"/>
              <a:t>,‘ ’, ‘</a:t>
            </a:r>
            <a:r>
              <a:rPr lang="en-US" dirty="0" smtClean="0">
                <a:solidFill>
                  <a:srgbClr val="FF0000"/>
                </a:solidFill>
              </a:rPr>
              <a:t>\n</a:t>
            </a:r>
            <a:r>
              <a:rPr lang="en-US" dirty="0" smtClean="0"/>
              <a:t>’)</a:t>
            </a:r>
          </a:p>
          <a:p>
            <a:pPr marL="914400" lvl="2" indent="0">
              <a:buNone/>
            </a:pPr>
            <a:r>
              <a:rPr lang="en-US" dirty="0" smtClean="0"/>
              <a:t>-&gt; other characters(ASCII)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089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Loops: </a:t>
            </a:r>
            <a:r>
              <a:rPr lang="en-US" altLang="zh-CN" dirty="0" smtClean="0"/>
              <a:t>do-while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800" y="1034752"/>
            <a:ext cx="7772400" cy="5562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b="1">
                <a:solidFill>
                  <a:schemeClr val="tx2"/>
                </a:solidFill>
                <a:latin typeface="Courier New" pitchFamily="49" charset="0"/>
                <a:ea typeface="华文楷体" pitchFamily="2" charset="-122"/>
                <a:cs typeface="Courier New" pitchFamily="49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华文楷体" pitchFamily="2" charset="-122"/>
              <a:buChar char="−"/>
              <a:defRPr sz="26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ea typeface="华文楷体" pitchFamily="2" charset="-122"/>
                <a:cs typeface="Courier New" pitchFamily="49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ea typeface="华文楷体" pitchFamily="2" charset="-122"/>
                <a:cs typeface="Courier New" pitchFamily="49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Courier New" pitchFamily="49" charset="0"/>
                <a:ea typeface="华文楷体" pitchFamily="2" charset="-122"/>
                <a:cs typeface="Courier New" pitchFamily="49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 b="1">
                <a:solidFill>
                  <a:schemeClr val="tx1"/>
                </a:solidFill>
                <a:latin typeface="Courier New" pitchFamily="49" charset="0"/>
                <a:ea typeface="华文楷体" pitchFamily="2" charset="-122"/>
                <a:cs typeface="Courier New" pitchFamily="49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200"/>
              </a:spcBef>
              <a:buFontTx/>
              <a:buNone/>
            </a:pPr>
            <a:r>
              <a:rPr lang="en-US" altLang="zh-CN" sz="800" dirty="0" smtClean="0">
                <a:solidFill>
                  <a:schemeClr val="tx1"/>
                </a:solidFill>
                <a:ea typeface="宋体" charset="-122"/>
              </a:rPr>
              <a:t>	 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/* Calculates the number of digits in an integer */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	 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#include &lt;</a:t>
            </a:r>
            <a:r>
              <a:rPr lang="en-US" altLang="zh-CN" sz="1700" dirty="0" err="1" smtClean="0">
                <a:solidFill>
                  <a:schemeClr val="tx1"/>
                </a:solidFill>
                <a:ea typeface="宋体" charset="-122"/>
              </a:rPr>
              <a:t>stdio.h</a:t>
            </a: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&gt;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	 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int main()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{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  int digits = 0, n;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	 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  </a:t>
            </a:r>
            <a:r>
              <a:rPr lang="en-US" altLang="zh-CN" sz="1700" dirty="0" err="1" smtClean="0">
                <a:solidFill>
                  <a:schemeClr val="tx1"/>
                </a:solidFill>
                <a:ea typeface="宋体" charset="-122"/>
              </a:rPr>
              <a:t>printf</a:t>
            </a: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("Enter a nonnegative integer: ");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  </a:t>
            </a:r>
            <a:r>
              <a:rPr lang="en-US" altLang="zh-CN" sz="1700" dirty="0" err="1" smtClean="0">
                <a:solidFill>
                  <a:schemeClr val="tx1"/>
                </a:solidFill>
                <a:ea typeface="宋体" charset="-122"/>
              </a:rPr>
              <a:t>scanf</a:t>
            </a: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("%d", &amp;n);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	 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  do {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    n /= 10;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    digits++;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  } while (n &gt; 0);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	 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  </a:t>
            </a:r>
            <a:r>
              <a:rPr lang="en-US" altLang="zh-CN" sz="1700" dirty="0" err="1" smtClean="0">
                <a:solidFill>
                  <a:schemeClr val="tx1"/>
                </a:solidFill>
                <a:ea typeface="宋体" charset="-122"/>
              </a:rPr>
              <a:t>printf</a:t>
            </a: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("The number has %d digit(s).\n", digits);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 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  return 0;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1700" dirty="0" smtClean="0">
                <a:solidFill>
                  <a:schemeClr val="tx1"/>
                </a:solidFill>
                <a:ea typeface="宋体" charset="-122"/>
              </a:rPr>
              <a:t>}</a:t>
            </a:r>
          </a:p>
          <a:p>
            <a:endParaRPr lang="en-US" altLang="zh-CN" dirty="0" smtClean="0">
              <a:solidFill>
                <a:schemeClr val="tx1"/>
              </a:solidFill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115801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Nested loops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467544" y="1196752"/>
            <a:ext cx="7632848" cy="16312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altLang="zh-CN" sz="2000" b="1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zh-CN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for(j=1; j&lt;=5; j++)</a:t>
            </a:r>
          </a:p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zh-CN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("%d+%d=%d ", </a:t>
            </a:r>
            <a:r>
              <a:rPr lang="en-US" altLang="zh-CN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, j, </a:t>
            </a:r>
            <a:r>
              <a:rPr lang="en-US" altLang="zh-CN" sz="2000" b="1" dirty="0" err="1">
                <a:latin typeface="Courier New" pitchFamily="49" charset="0"/>
                <a:cs typeface="Courier New" pitchFamily="49" charset="0"/>
              </a:rPr>
              <a:t>i+j</a:t>
            </a:r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zh-CN" sz="2000" b="1" dirty="0" err="1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('\n');</a:t>
            </a:r>
          </a:p>
        </p:txBody>
      </p:sp>
      <p:sp>
        <p:nvSpPr>
          <p:cNvPr id="7" name="矩形 6"/>
          <p:cNvSpPr/>
          <p:nvPr/>
        </p:nvSpPr>
        <p:spPr>
          <a:xfrm>
            <a:off x="467544" y="3290208"/>
            <a:ext cx="7632848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nn-NO" altLang="zh-CN" sz="2000" b="1" dirty="0">
                <a:latin typeface="Courier New" pitchFamily="49" charset="0"/>
                <a:cs typeface="Courier New" pitchFamily="49" charset="0"/>
              </a:rPr>
              <a:t>	int i,j;</a:t>
            </a:r>
          </a:p>
          <a:p>
            <a:r>
              <a:rPr lang="nn-NO" altLang="zh-CN" sz="2000" b="1" dirty="0">
                <a:latin typeface="Courier New" pitchFamily="49" charset="0"/>
                <a:cs typeface="Courier New" pitchFamily="49" charset="0"/>
              </a:rPr>
              <a:t>	for(i=1; i&lt;=5; i++){</a:t>
            </a:r>
          </a:p>
          <a:p>
            <a:r>
              <a:rPr lang="nn-NO" altLang="zh-CN" sz="2000" b="1" dirty="0">
                <a:latin typeface="Courier New" pitchFamily="49" charset="0"/>
                <a:cs typeface="Courier New" pitchFamily="49" charset="0"/>
              </a:rPr>
              <a:t>		for(j=1; j</a:t>
            </a:r>
            <a:r>
              <a:rPr lang="nn-NO" altLang="zh-CN" sz="2000" b="1" dirty="0" smtClean="0">
                <a:latin typeface="Courier New" pitchFamily="49" charset="0"/>
                <a:cs typeface="Courier New" pitchFamily="49" charset="0"/>
              </a:rPr>
              <a:t>&lt;=i; </a:t>
            </a:r>
            <a:r>
              <a:rPr lang="nn-NO" altLang="zh-CN" sz="2000" b="1" dirty="0">
                <a:latin typeface="Courier New" pitchFamily="49" charset="0"/>
                <a:cs typeface="Courier New" pitchFamily="49" charset="0"/>
              </a:rPr>
              <a:t>j++)</a:t>
            </a:r>
          </a:p>
          <a:p>
            <a:r>
              <a:rPr lang="nn-NO" altLang="zh-CN" sz="2000" b="1" dirty="0">
                <a:latin typeface="Courier New" pitchFamily="49" charset="0"/>
                <a:cs typeface="Courier New" pitchFamily="49" charset="0"/>
              </a:rPr>
              <a:t>			printf("%d+%d=%d ", i, j, i+j);</a:t>
            </a:r>
          </a:p>
          <a:p>
            <a:r>
              <a:rPr lang="nn-NO" altLang="zh-CN" sz="2000" b="1" dirty="0">
                <a:latin typeface="Courier New" pitchFamily="49" charset="0"/>
                <a:cs typeface="Courier New" pitchFamily="49" charset="0"/>
              </a:rPr>
              <a:t>		putchar('\n');</a:t>
            </a:r>
          </a:p>
          <a:p>
            <a:r>
              <a:rPr lang="nn-NO" altLang="zh-CN" sz="2000" b="1" dirty="0">
                <a:latin typeface="Courier New" pitchFamily="49" charset="0"/>
                <a:cs typeface="Courier New" pitchFamily="49" charset="0"/>
              </a:rPr>
              <a:t>	}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24692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Types of statements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435280" cy="5072098"/>
          </a:xfrm>
        </p:spPr>
        <p:txBody>
          <a:bodyPr/>
          <a:lstStyle/>
          <a:p>
            <a:r>
              <a:rPr lang="en-US" altLang="zh-CN" i="1" dirty="0" smtClean="0">
                <a:ea typeface="宋体" charset="-122"/>
              </a:rPr>
              <a:t>Selection </a:t>
            </a:r>
            <a:r>
              <a:rPr lang="en-US" altLang="zh-CN" i="1" dirty="0">
                <a:ea typeface="宋体" charset="-122"/>
              </a:rPr>
              <a:t>statements: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if</a:t>
            </a:r>
            <a:r>
              <a:rPr lang="en-US" altLang="zh-CN" dirty="0">
                <a:ea typeface="宋体" charset="-122"/>
              </a:rPr>
              <a:t> and </a:t>
            </a:r>
            <a:r>
              <a:rPr lang="en-US" altLang="zh-CN" dirty="0" smtClean="0">
                <a:solidFill>
                  <a:srgbClr val="0000FF"/>
                </a:solidFill>
                <a:ea typeface="宋体" charset="-122"/>
              </a:rPr>
              <a:t>switch.</a:t>
            </a:r>
            <a:endParaRPr lang="en-US" altLang="zh-CN" dirty="0">
              <a:solidFill>
                <a:srgbClr val="0000FF"/>
              </a:solidFill>
              <a:ea typeface="宋体" charset="-122"/>
            </a:endParaRPr>
          </a:p>
          <a:p>
            <a:r>
              <a:rPr lang="en-US" altLang="zh-CN" i="1" dirty="0">
                <a:ea typeface="宋体" charset="-122"/>
              </a:rPr>
              <a:t>Iteration statements: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while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do</a:t>
            </a:r>
            <a:r>
              <a:rPr lang="en-US" altLang="zh-CN" dirty="0">
                <a:ea typeface="宋体" charset="-122"/>
              </a:rPr>
              <a:t>, and </a:t>
            </a:r>
            <a:r>
              <a:rPr lang="en-US" altLang="zh-CN" dirty="0" smtClean="0">
                <a:solidFill>
                  <a:srgbClr val="0000FF"/>
                </a:solidFill>
                <a:ea typeface="宋体" charset="-122"/>
              </a:rPr>
              <a:t>for.</a:t>
            </a:r>
          </a:p>
          <a:p>
            <a:pPr lvl="1"/>
            <a:r>
              <a:rPr lang="en-US" altLang="zh-CN" dirty="0"/>
              <a:t>loops</a:t>
            </a:r>
            <a:endParaRPr lang="en-US" altLang="zh-CN" dirty="0">
              <a:solidFill>
                <a:srgbClr val="0000FF"/>
              </a:solidFill>
              <a:ea typeface="宋体" charset="-122"/>
            </a:endParaRPr>
          </a:p>
          <a:p>
            <a:r>
              <a:rPr lang="en-US" altLang="zh-CN" i="1" dirty="0">
                <a:ea typeface="宋体" charset="-122"/>
              </a:rPr>
              <a:t>Jump statements: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break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continue</a:t>
            </a:r>
            <a:r>
              <a:rPr lang="en-US" altLang="zh-CN" dirty="0">
                <a:ea typeface="宋体" charset="-122"/>
              </a:rPr>
              <a:t>, and </a:t>
            </a:r>
            <a:r>
              <a:rPr lang="en-US" altLang="zh-CN" dirty="0" err="1">
                <a:solidFill>
                  <a:srgbClr val="0000FF"/>
                </a:solidFill>
                <a:ea typeface="宋体" charset="-122"/>
              </a:rPr>
              <a:t>goto</a:t>
            </a:r>
            <a:r>
              <a:rPr lang="en-US" altLang="zh-CN" dirty="0">
                <a:ea typeface="宋体" charset="-122"/>
              </a:rPr>
              <a:t>. </a:t>
            </a:r>
            <a:endParaRPr lang="en-US" altLang="zh-CN" dirty="0" smtClean="0">
              <a:ea typeface="宋体" charset="-122"/>
            </a:endParaRPr>
          </a:p>
          <a:p>
            <a:pPr lvl="1"/>
            <a:r>
              <a:rPr lang="en-US" altLang="zh-CN" dirty="0" smtClean="0">
                <a:solidFill>
                  <a:srgbClr val="0000FF"/>
                </a:solidFill>
                <a:ea typeface="宋体" charset="-122"/>
              </a:rPr>
              <a:t>return</a:t>
            </a:r>
            <a:r>
              <a:rPr lang="en-US" altLang="zh-CN" dirty="0" smtClean="0"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also belongs in this </a:t>
            </a:r>
            <a:r>
              <a:rPr lang="en-US" altLang="zh-CN" dirty="0" smtClean="0">
                <a:ea typeface="宋体" charset="-122"/>
              </a:rPr>
              <a:t>category.</a:t>
            </a:r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3151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1" dirty="0">
                <a:ea typeface="宋体" charset="-122"/>
              </a:rPr>
              <a:t>Jump </a:t>
            </a:r>
            <a:r>
              <a:rPr lang="en-US" altLang="zh-CN" i="1" dirty="0" smtClean="0">
                <a:ea typeface="宋体" charset="-122"/>
              </a:rPr>
              <a:t>statements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break </a:t>
            </a:r>
            <a:r>
              <a:rPr lang="en-US" altLang="zh-CN" dirty="0"/>
              <a:t>statement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lvl="1"/>
            <a:r>
              <a:rPr lang="en-US" altLang="zh-CN" dirty="0">
                <a:ea typeface="宋体" charset="-122"/>
              </a:rPr>
              <a:t>jump out of a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while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do</a:t>
            </a:r>
            <a:r>
              <a:rPr lang="en-US" altLang="zh-CN" dirty="0">
                <a:ea typeface="宋体" charset="-122"/>
              </a:rPr>
              <a:t>, or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for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dirty="0" smtClean="0">
                <a:ea typeface="宋体" charset="-122"/>
              </a:rPr>
              <a:t>loop</a:t>
            </a:r>
          </a:p>
          <a:p>
            <a:r>
              <a:rPr lang="en-US" altLang="zh-CN" dirty="0" smtClean="0">
                <a:solidFill>
                  <a:srgbClr val="0000FF"/>
                </a:solidFill>
                <a:ea typeface="宋体" charset="-122"/>
              </a:rPr>
              <a:t>continue </a:t>
            </a:r>
            <a:r>
              <a:rPr lang="en-US" altLang="zh-CN" dirty="0"/>
              <a:t>statement</a:t>
            </a:r>
            <a:endParaRPr lang="en-US" altLang="zh-CN" dirty="0" smtClean="0">
              <a:solidFill>
                <a:srgbClr val="0000FF"/>
              </a:solidFill>
              <a:ea typeface="宋体" charset="-122"/>
            </a:endParaRPr>
          </a:p>
          <a:p>
            <a:pPr lvl="1"/>
            <a:r>
              <a:rPr lang="en-US" altLang="zh-CN" dirty="0"/>
              <a:t>causes the next iteration to begin</a:t>
            </a:r>
          </a:p>
          <a:p>
            <a:pPr lvl="1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2693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break</a:t>
            </a:r>
            <a:r>
              <a:rPr lang="en-US" altLang="zh-CN" dirty="0" smtClean="0"/>
              <a:t> 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CN" dirty="0" smtClean="0">
                <a:ea typeface="宋体" charset="-122"/>
              </a:rPr>
              <a:t>Jump </a:t>
            </a:r>
            <a:r>
              <a:rPr lang="en-US" altLang="zh-CN" dirty="0">
                <a:ea typeface="宋体" charset="-122"/>
              </a:rPr>
              <a:t>out of a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while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do</a:t>
            </a:r>
            <a:r>
              <a:rPr lang="en-US" altLang="zh-CN" dirty="0">
                <a:ea typeface="宋体" charset="-122"/>
              </a:rPr>
              <a:t>, or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for</a:t>
            </a:r>
            <a:r>
              <a:rPr lang="en-US" altLang="zh-CN" dirty="0">
                <a:ea typeface="宋体" charset="-122"/>
              </a:rPr>
              <a:t> loop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827584" y="1947604"/>
            <a:ext cx="7488832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int n, d;</a:t>
            </a:r>
          </a:p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zh-CN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("Please a nonnegative integer:\n"); </a:t>
            </a:r>
          </a:p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zh-CN" sz="20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endParaRPr lang="en-US" altLang="zh-CN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for (d = 2; d &lt; n; d++)</a:t>
            </a:r>
          </a:p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  if (n % d == 0)</a:t>
            </a:r>
          </a:p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    break;</a:t>
            </a:r>
          </a:p>
          <a:p>
            <a:endParaRPr lang="en-US" altLang="zh-CN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if (d &lt; n)</a:t>
            </a:r>
          </a:p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altLang="zh-CN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("%d is divisible by %d\n", n, d);</a:t>
            </a:r>
          </a:p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altLang="zh-CN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zh-CN" sz="2000" b="1" dirty="0">
                <a:latin typeface="Courier New" pitchFamily="49" charset="0"/>
                <a:cs typeface="Courier New" pitchFamily="49" charset="0"/>
              </a:rPr>
              <a:t>("%d is prime\n", n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zh-CN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79463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FF"/>
                </a:solidFill>
              </a:rPr>
              <a:t>break</a:t>
            </a:r>
            <a:r>
              <a:rPr lang="en-US" altLang="zh-CN" dirty="0"/>
              <a:t> 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nested loops, </a:t>
            </a:r>
            <a:r>
              <a:rPr lang="en-US" altLang="zh-CN" dirty="0" smtClean="0">
                <a:solidFill>
                  <a:srgbClr val="0000FF"/>
                </a:solidFill>
              </a:rPr>
              <a:t>break</a:t>
            </a:r>
            <a:r>
              <a:rPr lang="en-US" altLang="zh-CN" dirty="0" smtClean="0"/>
              <a:t> only jumps out of the current loop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971600" y="2420888"/>
            <a:ext cx="7128792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pt-BR" altLang="zh-CN" sz="2000" b="1" dirty="0">
                <a:latin typeface="Courier New" pitchFamily="49" charset="0"/>
                <a:cs typeface="Courier New" pitchFamily="49" charset="0"/>
              </a:rPr>
              <a:t>	int n, d;</a:t>
            </a:r>
          </a:p>
          <a:p>
            <a:r>
              <a:rPr lang="pt-BR" altLang="zh-CN" sz="2000" b="1" dirty="0">
                <a:latin typeface="Courier New" pitchFamily="49" charset="0"/>
                <a:cs typeface="Courier New" pitchFamily="49" charset="0"/>
              </a:rPr>
              <a:t>	scanf("%d", &amp;n);</a:t>
            </a:r>
          </a:p>
          <a:p>
            <a:endParaRPr lang="pt-BR" altLang="zh-CN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pt-BR" altLang="zh-CN" sz="2000" b="1" dirty="0">
                <a:latin typeface="Courier New" pitchFamily="49" charset="0"/>
                <a:cs typeface="Courier New" pitchFamily="49" charset="0"/>
              </a:rPr>
              <a:t>	for(d=2; d&lt;n; d++){</a:t>
            </a:r>
          </a:p>
          <a:p>
            <a:r>
              <a:rPr lang="pt-BR" altLang="zh-CN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altLang="zh-CN" sz="2000" b="1" dirty="0" smtClean="0">
                <a:latin typeface="Courier New" pitchFamily="49" charset="0"/>
                <a:cs typeface="Courier New" pitchFamily="49" charset="0"/>
              </a:rPr>
              <a:t>  while(n%d</a:t>
            </a:r>
            <a:r>
              <a:rPr lang="pt-BR" altLang="zh-CN" sz="2000" b="1" dirty="0">
                <a:latin typeface="Courier New" pitchFamily="49" charset="0"/>
                <a:cs typeface="Courier New" pitchFamily="49" charset="0"/>
              </a:rPr>
              <a:t>==0){</a:t>
            </a:r>
          </a:p>
          <a:p>
            <a:r>
              <a:rPr lang="pt-BR" altLang="zh-CN" sz="2000" b="1" dirty="0">
                <a:latin typeface="Courier New" pitchFamily="49" charset="0"/>
                <a:cs typeface="Courier New" pitchFamily="49" charset="0"/>
              </a:rPr>
              <a:t>		printf("%d*", d);</a:t>
            </a:r>
          </a:p>
          <a:p>
            <a:r>
              <a:rPr lang="pt-BR" altLang="zh-CN" sz="2000" b="1" dirty="0">
                <a:latin typeface="Courier New" pitchFamily="49" charset="0"/>
                <a:cs typeface="Courier New" pitchFamily="49" charset="0"/>
              </a:rPr>
              <a:t>		n /= d;</a:t>
            </a:r>
          </a:p>
          <a:p>
            <a:r>
              <a:rPr lang="pt-BR" altLang="zh-CN" sz="2000" b="1" dirty="0">
                <a:latin typeface="Courier New" pitchFamily="49" charset="0"/>
                <a:cs typeface="Courier New" pitchFamily="49" charset="0"/>
              </a:rPr>
              <a:t>		if(n==d)</a:t>
            </a:r>
          </a:p>
          <a:p>
            <a:r>
              <a:rPr lang="pt-BR" altLang="zh-CN" sz="2000" b="1" dirty="0">
                <a:latin typeface="Courier New" pitchFamily="49" charset="0"/>
                <a:cs typeface="Courier New" pitchFamily="49" charset="0"/>
              </a:rPr>
              <a:t> 		</a:t>
            </a:r>
            <a:r>
              <a:rPr lang="pt-BR" altLang="zh-CN" sz="2000" b="1" dirty="0" smtClean="0">
                <a:latin typeface="Courier New" pitchFamily="49" charset="0"/>
                <a:cs typeface="Courier New" pitchFamily="49" charset="0"/>
              </a:rPr>
              <a:t>  break</a:t>
            </a:r>
            <a:r>
              <a:rPr lang="pt-BR" altLang="zh-CN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pt-BR" altLang="zh-CN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altLang="zh-CN" sz="2000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pt-BR" altLang="zh-CN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pt-BR" altLang="zh-CN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pt-BR" altLang="zh-CN" sz="2000" b="1" dirty="0">
                <a:latin typeface="Courier New" pitchFamily="49" charset="0"/>
                <a:cs typeface="Courier New" pitchFamily="49" charset="0"/>
              </a:rPr>
              <a:t>	printf("%d", n);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82854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continue </a:t>
            </a:r>
            <a:r>
              <a:rPr lang="en-US" altLang="zh-CN" dirty="0" smtClean="0"/>
              <a:t>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CN" dirty="0"/>
              <a:t>causes the next iteration to begin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800" y="2084784"/>
            <a:ext cx="8278688" cy="32884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b="1">
                <a:solidFill>
                  <a:schemeClr val="tx2"/>
                </a:solidFill>
                <a:latin typeface="Courier New" pitchFamily="49" charset="0"/>
                <a:ea typeface="华文楷体" pitchFamily="2" charset="-122"/>
                <a:cs typeface="Courier New" pitchFamily="49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华文楷体" pitchFamily="2" charset="-122"/>
              <a:buChar char="−"/>
              <a:defRPr sz="26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ea typeface="华文楷体" pitchFamily="2" charset="-122"/>
                <a:cs typeface="Courier New" pitchFamily="49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ea typeface="华文楷体" pitchFamily="2" charset="-122"/>
                <a:cs typeface="Courier New" pitchFamily="49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Courier New" pitchFamily="49" charset="0"/>
                <a:ea typeface="华文楷体" pitchFamily="2" charset="-122"/>
                <a:cs typeface="Courier New" pitchFamily="49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 b="1">
                <a:solidFill>
                  <a:schemeClr val="tx1"/>
                </a:solidFill>
                <a:latin typeface="Courier New" pitchFamily="49" charset="0"/>
                <a:ea typeface="华文楷体" pitchFamily="2" charset="-122"/>
                <a:cs typeface="Courier New" pitchFamily="49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pt-BR" altLang="zh-CN" sz="2000" dirty="0">
                <a:solidFill>
                  <a:schemeClr val="tx1"/>
                </a:solidFill>
                <a:ea typeface="宋体" charset="-122"/>
              </a:rPr>
              <a:t>	int n, sum, d;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pt-BR" altLang="zh-CN" sz="2000" dirty="0">
                <a:solidFill>
                  <a:schemeClr val="tx1"/>
                </a:solidFill>
                <a:ea typeface="宋体" charset="-122"/>
              </a:rPr>
              <a:t>	sum = 0;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pt-BR" altLang="zh-CN" sz="2000" dirty="0">
                <a:solidFill>
                  <a:schemeClr val="tx1"/>
                </a:solidFill>
                <a:ea typeface="宋体" charset="-122"/>
              </a:rPr>
              <a:t>	for(n=0; n&lt;10; n++) {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pt-BR" altLang="zh-CN" sz="2000" dirty="0">
                <a:solidFill>
                  <a:schemeClr val="tx1"/>
                </a:solidFill>
                <a:ea typeface="宋体" charset="-122"/>
              </a:rPr>
              <a:t>	  scanf("%d", &amp;d);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pt-BR" altLang="zh-CN" sz="2000" dirty="0">
                <a:solidFill>
                  <a:schemeClr val="tx1"/>
                </a:solidFill>
                <a:ea typeface="宋体" charset="-122"/>
              </a:rPr>
              <a:t>	  if (d%2 == 0)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pt-BR" altLang="zh-CN" sz="2000" dirty="0">
                <a:solidFill>
                  <a:schemeClr val="tx1"/>
                </a:solidFill>
                <a:ea typeface="宋体" charset="-122"/>
              </a:rPr>
              <a:t>	    continue;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pt-BR" altLang="zh-CN" sz="2000" dirty="0">
                <a:solidFill>
                  <a:schemeClr val="tx1"/>
                </a:solidFill>
                <a:ea typeface="宋体" charset="-122"/>
              </a:rPr>
              <a:t>	  sum += d;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pt-BR" altLang="zh-CN" sz="2000" dirty="0">
                <a:solidFill>
                  <a:schemeClr val="tx1"/>
                </a:solidFill>
                <a:ea typeface="宋体" charset="-122"/>
              </a:rPr>
              <a:t>	}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pt-BR" altLang="zh-CN" sz="2000" dirty="0">
                <a:solidFill>
                  <a:schemeClr val="tx1"/>
                </a:solidFill>
                <a:ea typeface="宋体" charset="-122"/>
              </a:rPr>
              <a:t>	printf("sum: %d\n", sum);</a:t>
            </a:r>
            <a:endParaRPr lang="en-US" altLang="zh-CN" sz="2000" dirty="0" smtClean="0">
              <a:solidFill>
                <a:schemeClr val="tx1"/>
              </a:solidFill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25982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686800" cy="734995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altLang="zh-CN" dirty="0" smtClean="0"/>
              <a:t>.5 </a:t>
            </a:r>
            <a:r>
              <a:rPr lang="en-US" dirty="0" smtClean="0"/>
              <a:t>Character Input and Output</a:t>
            </a:r>
            <a:r>
              <a:rPr lang="en-US" altLang="zh-C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 File Copying</a:t>
            </a:r>
          </a:p>
          <a:p>
            <a:pPr marL="0" indent="0">
              <a:buNone/>
            </a:pPr>
            <a:r>
              <a:rPr lang="en-US" sz="3600" dirty="0" smtClean="0"/>
              <a:t>2. Character Counting</a:t>
            </a:r>
          </a:p>
          <a:p>
            <a:pPr marL="0" indent="0">
              <a:buNone/>
            </a:pPr>
            <a:r>
              <a:rPr lang="en-US" sz="3600" dirty="0" smtClean="0"/>
              <a:t>3. Line Counting</a:t>
            </a:r>
          </a:p>
          <a:p>
            <a:pPr marL="0" indent="0">
              <a:buNone/>
            </a:pPr>
            <a:r>
              <a:rPr lang="en-US" sz="3600" dirty="0" smtClean="0"/>
              <a:t>4. Word Counting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5715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Version2: more concise p17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2065432"/>
          </a:xfrm>
        </p:spPr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lum bright="-30000" contrast="40000"/>
          </a:blip>
          <a:srcRect/>
          <a:stretch>
            <a:fillRect/>
          </a:stretch>
        </p:blipFill>
        <p:spPr bwMode="auto">
          <a:xfrm>
            <a:off x="1331640" y="1261864"/>
            <a:ext cx="5929313" cy="2743200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3059832" y="3206080"/>
            <a:ext cx="3096344" cy="216024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254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686800" cy="734995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altLang="zh-CN" dirty="0" smtClean="0"/>
              <a:t>.5 </a:t>
            </a:r>
            <a:r>
              <a:rPr lang="en-US" dirty="0" smtClean="0"/>
              <a:t>Character Input and Output</a:t>
            </a:r>
            <a:r>
              <a:rPr lang="en-US" altLang="zh-C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1. File Copying</a:t>
            </a:r>
          </a:p>
          <a:p>
            <a:pPr marL="0" indent="0">
              <a:buNone/>
            </a:pPr>
            <a:r>
              <a:rPr 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2. Character Counting</a:t>
            </a:r>
          </a:p>
          <a:p>
            <a:pPr marL="0" indent="0">
              <a:buNone/>
            </a:pPr>
            <a:r>
              <a:rPr lang="en-US" sz="3600" dirty="0" smtClean="0"/>
              <a:t>3. Line Counting</a:t>
            </a:r>
          </a:p>
          <a:p>
            <a:pPr marL="0" indent="0">
              <a:buNone/>
            </a:pPr>
            <a:r>
              <a:rPr lang="en-US" sz="3600" dirty="0" smtClean="0"/>
              <a:t>4. Word Counting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0206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count characters?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Rewrite from “copying”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lum bright="-30000" contrast="40000"/>
          </a:blip>
          <a:srcRect/>
          <a:stretch>
            <a:fillRect/>
          </a:stretch>
        </p:blipFill>
        <p:spPr bwMode="auto">
          <a:xfrm>
            <a:off x="997755" y="2060848"/>
            <a:ext cx="5929313" cy="2743200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965937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altLang="zh-CN" dirty="0"/>
              <a:t>New type: </a:t>
            </a:r>
            <a:r>
              <a:rPr lang="en-US" altLang="zh-CN" dirty="0">
                <a:solidFill>
                  <a:srgbClr val="FF0000"/>
                </a:solidFill>
              </a:rPr>
              <a:t>long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%ld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1.5.2 Character counting p18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-30000" contrast="40000"/>
          </a:blip>
          <a:srcRect/>
          <a:stretch>
            <a:fillRect/>
          </a:stretch>
        </p:blipFill>
        <p:spPr bwMode="auto">
          <a:xfrm>
            <a:off x="1403648" y="1268760"/>
            <a:ext cx="6286500" cy="3257550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2987824" y="4003354"/>
            <a:ext cx="576064" cy="214314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835696" y="2683221"/>
            <a:ext cx="792088" cy="214314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7004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Version2: for statement p18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Rewrite with </a:t>
            </a:r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statement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null</a:t>
            </a:r>
            <a:r>
              <a:rPr lang="en-US" dirty="0" smtClean="0"/>
              <a:t> statement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9:50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bright="-30000" contrast="40000"/>
          </a:blip>
          <a:srcRect/>
          <a:stretch>
            <a:fillRect/>
          </a:stretch>
        </p:blipFill>
        <p:spPr bwMode="auto">
          <a:xfrm>
            <a:off x="1475656" y="1124744"/>
            <a:ext cx="6171443" cy="2990862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2051720" y="3284984"/>
            <a:ext cx="1357322" cy="214314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051720" y="2564904"/>
            <a:ext cx="1656184" cy="216024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6"/>
          <p:cNvSpPr/>
          <p:nvPr/>
        </p:nvSpPr>
        <p:spPr>
          <a:xfrm>
            <a:off x="3029243" y="3544541"/>
            <a:ext cx="1357322" cy="214314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7895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count?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Declare</a:t>
            </a:r>
            <a:r>
              <a:rPr lang="en-US" dirty="0" smtClean="0"/>
              <a:t> a variable to record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Initialize</a:t>
            </a:r>
            <a:r>
              <a:rPr lang="en-US" dirty="0" smtClean="0"/>
              <a:t> it to </a:t>
            </a:r>
            <a:r>
              <a:rPr lang="en-US" dirty="0" smtClean="0">
                <a:solidFill>
                  <a:srgbClr val="FF0000"/>
                </a:solidFill>
              </a:rPr>
              <a:t>ZERO</a:t>
            </a:r>
          </a:p>
          <a:p>
            <a:r>
              <a:rPr lang="en-US" dirty="0" smtClean="0"/>
              <a:t>Use a loop to </a:t>
            </a:r>
            <a:r>
              <a:rPr lang="en-US" dirty="0" smtClean="0">
                <a:solidFill>
                  <a:srgbClr val="FF0000"/>
                </a:solidFill>
              </a:rPr>
              <a:t>count</a:t>
            </a:r>
          </a:p>
          <a:p>
            <a:pPr lvl="1"/>
            <a:r>
              <a:rPr lang="en-US" dirty="0" smtClean="0"/>
              <a:t>Increase the variable</a:t>
            </a:r>
          </a:p>
          <a:p>
            <a:pPr lvl="2"/>
            <a:r>
              <a:rPr lang="en-US" dirty="0" smtClean="0"/>
              <a:t>operator ++</a:t>
            </a:r>
          </a:p>
          <a:p>
            <a:pPr lvl="1"/>
            <a:r>
              <a:rPr lang="en-US" dirty="0" smtClean="0"/>
              <a:t>Note: sometimes must test before count!!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8994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62-do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62-do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3">
        <a:dk1>
          <a:srgbClr val="003300"/>
        </a:dk1>
        <a:lt1>
          <a:srgbClr val="FFFFFF"/>
        </a:lt1>
        <a:dk2>
          <a:srgbClr val="FFFFFF"/>
        </a:dk2>
        <a:lt2>
          <a:srgbClr val="808080"/>
        </a:lt2>
        <a:accent1>
          <a:srgbClr val="239BA6"/>
        </a:accent1>
        <a:accent2>
          <a:srgbClr val="1F5126"/>
        </a:accent2>
        <a:accent3>
          <a:srgbClr val="FFFFFF"/>
        </a:accent3>
        <a:accent4>
          <a:srgbClr val="002A00"/>
        </a:accent4>
        <a:accent5>
          <a:srgbClr val="ACCBD0"/>
        </a:accent5>
        <a:accent6>
          <a:srgbClr val="1B4921"/>
        </a:accent6>
        <a:hlink>
          <a:srgbClr val="559085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t’s not the design of your template">
  <a:themeElements>
    <a:clrScheme name="1_It’s not the design of your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135971"/>
      </a:hlink>
      <a:folHlink>
        <a:srgbClr val="99CC00"/>
      </a:folHlink>
    </a:clrScheme>
    <a:fontScheme name="1_It’s not the design of your template">
      <a:majorFont>
        <a:latin typeface="Neo San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It’s not the design of you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135971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第九章 数据库</Template>
  <TotalTime>11930</TotalTime>
  <Words>637</Words>
  <Application>Microsoft Office PowerPoint</Application>
  <PresentationFormat>全屏显示(4:3)</PresentationFormat>
  <Paragraphs>233</Paragraphs>
  <Slides>26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28" baseType="lpstr">
      <vt:lpstr>m62-dots</vt:lpstr>
      <vt:lpstr>1_It’s not the design of your template</vt:lpstr>
      <vt:lpstr>Process Characters</vt:lpstr>
      <vt:lpstr>1.5 Character Input and Output </vt:lpstr>
      <vt:lpstr>1.5 Character Input and Output </vt:lpstr>
      <vt:lpstr>Version2: more concise p17</vt:lpstr>
      <vt:lpstr>1.5 Character Input and Output </vt:lpstr>
      <vt:lpstr>How to count characters? </vt:lpstr>
      <vt:lpstr>1.5.2 Character counting p18</vt:lpstr>
      <vt:lpstr>Version2: for statement p18</vt:lpstr>
      <vt:lpstr>How to count? </vt:lpstr>
      <vt:lpstr>1.5 Character Input and Output </vt:lpstr>
      <vt:lpstr>How to count lines？</vt:lpstr>
      <vt:lpstr>1.5.3 Line Counting p19</vt:lpstr>
      <vt:lpstr>1.5 Character Input and Output </vt:lpstr>
      <vt:lpstr>How to count words?</vt:lpstr>
      <vt:lpstr>1.5.4 Word Counting p20</vt:lpstr>
      <vt:lpstr>Summary for 1.5 </vt:lpstr>
      <vt:lpstr>Iteration statements</vt:lpstr>
      <vt:lpstr>Loops: do-while  p63</vt:lpstr>
      <vt:lpstr>do statement &amp; while statement </vt:lpstr>
      <vt:lpstr>Loops: do-while</vt:lpstr>
      <vt:lpstr>Nested loops</vt:lpstr>
      <vt:lpstr>Types of statements</vt:lpstr>
      <vt:lpstr>Jump statements</vt:lpstr>
      <vt:lpstr>break statement</vt:lpstr>
      <vt:lpstr>break statement</vt:lpstr>
      <vt:lpstr>continue statement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nli</dc:creator>
  <cp:lastModifiedBy>nli</cp:lastModifiedBy>
  <cp:revision>631</cp:revision>
  <dcterms:created xsi:type="dcterms:W3CDTF">2012-05-05T01:33:29Z</dcterms:created>
  <dcterms:modified xsi:type="dcterms:W3CDTF">2015-11-17T13:50:34Z</dcterms:modified>
</cp:coreProperties>
</file>