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41"/>
  </p:notesMasterIdLst>
  <p:sldIdLst>
    <p:sldId id="256" r:id="rId3"/>
    <p:sldId id="320" r:id="rId4"/>
    <p:sldId id="335" r:id="rId5"/>
    <p:sldId id="294" r:id="rId6"/>
    <p:sldId id="290" r:id="rId7"/>
    <p:sldId id="295" r:id="rId8"/>
    <p:sldId id="297" r:id="rId9"/>
    <p:sldId id="319" r:id="rId10"/>
    <p:sldId id="322" r:id="rId11"/>
    <p:sldId id="337" r:id="rId12"/>
    <p:sldId id="338" r:id="rId13"/>
    <p:sldId id="300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5" r:id="rId27"/>
    <p:sldId id="314" r:id="rId28"/>
    <p:sldId id="299" r:id="rId29"/>
    <p:sldId id="324" r:id="rId30"/>
    <p:sldId id="316" r:id="rId31"/>
    <p:sldId id="329" r:id="rId32"/>
    <p:sldId id="325" r:id="rId33"/>
    <p:sldId id="326" r:id="rId34"/>
    <p:sldId id="327" r:id="rId35"/>
    <p:sldId id="328" r:id="rId36"/>
    <p:sldId id="330" r:id="rId37"/>
    <p:sldId id="332" r:id="rId38"/>
    <p:sldId id="331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18" autoAdjust="0"/>
  </p:normalViewPr>
  <p:slideViewPr>
    <p:cSldViewPr>
      <p:cViewPr varScale="1">
        <p:scale>
          <a:sx n="57" d="100"/>
          <a:sy n="5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3C3AE-9B68-4C3C-8772-465D0E60AC5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FB76A296-73B6-49E6-A30F-BD73314AAEE0}">
      <dgm:prSet phldrT="[文本]" custT="1"/>
      <dgm:spPr/>
      <dgm:t>
        <a:bodyPr/>
        <a:lstStyle/>
        <a:p>
          <a:r>
            <a:rPr lang="en-US" altLang="zh-CN" sz="3600" dirty="0" smtClean="0">
              <a:latin typeface="Courier"/>
            </a:rPr>
            <a:t>Linear</a:t>
          </a:r>
          <a:endParaRPr lang="zh-CN" altLang="en-US" sz="4400" dirty="0">
            <a:latin typeface="Courier"/>
          </a:endParaRPr>
        </a:p>
      </dgm:t>
    </dgm:pt>
    <dgm:pt modelId="{C79BAC18-C0C9-414B-9ADD-A12ABA8C6BD4}" type="parTrans" cxnId="{253EAA9C-998C-478E-B7F4-CF568377C483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F2F89B3A-02E3-44E9-B552-3497D5A7E263}" type="sibTrans" cxnId="{253EAA9C-998C-478E-B7F4-CF568377C483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92EA384E-FEF2-4246-8D6E-8593660354F9}">
      <dgm:prSet phldrT="[文本]" custT="1"/>
      <dgm:spPr/>
      <dgm:t>
        <a:bodyPr/>
        <a:lstStyle/>
        <a:p>
          <a:r>
            <a:rPr lang="en-US" altLang="zh-CN" sz="2800" dirty="0" smtClean="0">
              <a:latin typeface="Courier"/>
            </a:rPr>
            <a:t>Any array</a:t>
          </a:r>
          <a:endParaRPr lang="zh-CN" altLang="en-US" sz="2800" dirty="0">
            <a:latin typeface="Courier"/>
          </a:endParaRPr>
        </a:p>
      </dgm:t>
    </dgm:pt>
    <dgm:pt modelId="{F8E8ECF4-0810-45C1-9254-72BD8A90FEC2}" type="parTrans" cxnId="{6C37CDE6-B477-45A0-9F9C-AE9A8BEB91B8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5D08575C-0248-4186-A55C-29BA3454BDD4}" type="sibTrans" cxnId="{6C37CDE6-B477-45A0-9F9C-AE9A8BEB91B8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7532A5E4-0359-4E77-A0B9-8BD27B4A5C4F}">
      <dgm:prSet phldrT="[文本]" custT="1"/>
      <dgm:spPr/>
      <dgm:t>
        <a:bodyPr/>
        <a:lstStyle/>
        <a:p>
          <a:r>
            <a:rPr lang="en-US" altLang="zh-CN" sz="2800" dirty="0" smtClean="0">
              <a:latin typeface="Courier"/>
            </a:rPr>
            <a:t>Slow: O(N)</a:t>
          </a:r>
          <a:endParaRPr lang="zh-CN" altLang="en-US" sz="2800" dirty="0">
            <a:latin typeface="Courier"/>
          </a:endParaRPr>
        </a:p>
      </dgm:t>
    </dgm:pt>
    <dgm:pt modelId="{A1372083-299E-4A9D-BE91-639E9871E2F9}" type="parTrans" cxnId="{E29BADAA-32B8-4176-8BBF-69AAE4E37B37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8F949EFC-7EE5-4A21-AB14-9165EA442A78}" type="sibTrans" cxnId="{E29BADAA-32B8-4176-8BBF-69AAE4E37B37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3000E7C9-3E28-45D6-91DC-46755BB2DF44}">
      <dgm:prSet phldrT="[文本]" custT="1"/>
      <dgm:spPr/>
      <dgm:t>
        <a:bodyPr/>
        <a:lstStyle/>
        <a:p>
          <a:r>
            <a:rPr lang="en-US" altLang="zh-CN" sz="3600" dirty="0" smtClean="0">
              <a:latin typeface="Courier"/>
            </a:rPr>
            <a:t>Binary</a:t>
          </a:r>
          <a:endParaRPr lang="zh-CN" altLang="en-US" sz="4400" dirty="0">
            <a:latin typeface="Courier"/>
          </a:endParaRPr>
        </a:p>
      </dgm:t>
    </dgm:pt>
    <dgm:pt modelId="{798DCAB7-8AD4-481E-9CC7-7E2ECD5CCFF8}" type="parTrans" cxnId="{63496A1F-87D7-4CB9-B133-59FFC2F766ED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0CA6F0BA-368C-439F-A4A1-774296867913}" type="sibTrans" cxnId="{63496A1F-87D7-4CB9-B133-59FFC2F766ED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36AB6BE8-E883-401A-B135-BDA13FE92E88}">
      <dgm:prSet phldrT="[文本]" custT="1"/>
      <dgm:spPr/>
      <dgm:t>
        <a:bodyPr/>
        <a:lstStyle/>
        <a:p>
          <a:r>
            <a:rPr lang="en-US" altLang="zh-CN" sz="2800" dirty="0" smtClean="0">
              <a:latin typeface="Courier"/>
            </a:rPr>
            <a:t>Sorted array</a:t>
          </a:r>
          <a:endParaRPr lang="zh-CN" altLang="en-US" sz="2800" dirty="0">
            <a:latin typeface="Courier"/>
          </a:endParaRPr>
        </a:p>
      </dgm:t>
    </dgm:pt>
    <dgm:pt modelId="{EA7D98EB-70D9-40E0-8A97-F81D23039823}" type="parTrans" cxnId="{8793CA0D-CC71-4CF1-AD77-1721BE6B1F0F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12C6721F-EA7F-4A0D-9064-A7A3931B4817}" type="sibTrans" cxnId="{8793CA0D-CC71-4CF1-AD77-1721BE6B1F0F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FE410880-445C-4E71-A6F1-32199884D5D8}">
      <dgm:prSet phldrT="[文本]" custT="1"/>
      <dgm:spPr/>
      <dgm:t>
        <a:bodyPr/>
        <a:lstStyle/>
        <a:p>
          <a:r>
            <a:rPr lang="en-US" altLang="zh-CN" sz="2800" dirty="0" smtClean="0">
              <a:latin typeface="Courier"/>
            </a:rPr>
            <a:t>Fast: O(</a:t>
          </a:r>
          <a:r>
            <a:rPr lang="en-US" altLang="zh-CN" sz="2800" dirty="0" err="1" smtClean="0">
              <a:latin typeface="Courier"/>
            </a:rPr>
            <a:t>logN</a:t>
          </a:r>
          <a:r>
            <a:rPr lang="en-US" altLang="zh-CN" sz="2800" dirty="0" smtClean="0">
              <a:latin typeface="Courier"/>
            </a:rPr>
            <a:t>)</a:t>
          </a:r>
          <a:endParaRPr lang="zh-CN" altLang="en-US" sz="2800" dirty="0">
            <a:latin typeface="Courier"/>
          </a:endParaRPr>
        </a:p>
      </dgm:t>
    </dgm:pt>
    <dgm:pt modelId="{8EF91EED-0088-4C64-B093-D7BDE76E9D2B}" type="parTrans" cxnId="{20030B22-081B-47C6-9B9C-C48F639111EE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11EED4BD-48C8-4CBA-880C-C9884A53F301}" type="sibTrans" cxnId="{20030B22-081B-47C6-9B9C-C48F639111EE}">
      <dgm:prSet/>
      <dgm:spPr/>
      <dgm:t>
        <a:bodyPr/>
        <a:lstStyle/>
        <a:p>
          <a:endParaRPr lang="zh-CN" altLang="en-US" sz="1400">
            <a:latin typeface="Courier"/>
          </a:endParaRPr>
        </a:p>
      </dgm:t>
    </dgm:pt>
    <dgm:pt modelId="{66047266-EFD1-4F86-85A2-6FE619B02502}" type="pres">
      <dgm:prSet presAssocID="{7803C3AE-9B68-4C3C-8772-465D0E60AC5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36B4335-D6FA-48BC-AB12-988E4E9188A8}" type="pres">
      <dgm:prSet presAssocID="{FB76A296-73B6-49E6-A30F-BD73314AAEE0}" presName="root" presStyleCnt="0"/>
      <dgm:spPr/>
      <dgm:t>
        <a:bodyPr/>
        <a:lstStyle/>
        <a:p>
          <a:endParaRPr lang="zh-CN" altLang="en-US"/>
        </a:p>
      </dgm:t>
    </dgm:pt>
    <dgm:pt modelId="{00D41714-53F8-4111-8253-43D913435194}" type="pres">
      <dgm:prSet presAssocID="{FB76A296-73B6-49E6-A30F-BD73314AAEE0}" presName="rootComposite" presStyleCnt="0"/>
      <dgm:spPr/>
      <dgm:t>
        <a:bodyPr/>
        <a:lstStyle/>
        <a:p>
          <a:endParaRPr lang="zh-CN" altLang="en-US"/>
        </a:p>
      </dgm:t>
    </dgm:pt>
    <dgm:pt modelId="{24351914-B4AB-4E8C-9A5B-50BA0EA33709}" type="pres">
      <dgm:prSet presAssocID="{FB76A296-73B6-49E6-A30F-BD73314AAEE0}" presName="rootText" presStyleLbl="node1" presStyleIdx="0" presStyleCnt="2" custScaleX="86738" custScaleY="32193"/>
      <dgm:spPr/>
      <dgm:t>
        <a:bodyPr/>
        <a:lstStyle/>
        <a:p>
          <a:endParaRPr lang="zh-CN" altLang="en-US"/>
        </a:p>
      </dgm:t>
    </dgm:pt>
    <dgm:pt modelId="{3E421FEF-2421-480A-8566-B2A53079E6E8}" type="pres">
      <dgm:prSet presAssocID="{FB76A296-73B6-49E6-A30F-BD73314AAEE0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EA2675DB-787D-4085-A464-A778D2FF1F5E}" type="pres">
      <dgm:prSet presAssocID="{FB76A296-73B6-49E6-A30F-BD73314AAEE0}" presName="childShape" presStyleCnt="0"/>
      <dgm:spPr/>
      <dgm:t>
        <a:bodyPr/>
        <a:lstStyle/>
        <a:p>
          <a:endParaRPr lang="zh-CN" altLang="en-US"/>
        </a:p>
      </dgm:t>
    </dgm:pt>
    <dgm:pt modelId="{92BB8816-B259-42E3-A5E6-B37D293F8D4F}" type="pres">
      <dgm:prSet presAssocID="{F8E8ECF4-0810-45C1-9254-72BD8A90FEC2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E84353E2-00A4-4CA0-9D2B-85E10EFC4A4F}" type="pres">
      <dgm:prSet presAssocID="{92EA384E-FEF2-4246-8D6E-8593660354F9}" presName="childText" presStyleLbl="bgAcc1" presStyleIdx="0" presStyleCnt="4" custScaleX="95494" custScaleY="313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F12220-8052-4FAE-9B99-661E60C7CFD3}" type="pres">
      <dgm:prSet presAssocID="{A1372083-299E-4A9D-BE91-639E9871E2F9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65E89963-1D8E-4FD4-AB2A-FD6846810849}" type="pres">
      <dgm:prSet presAssocID="{7532A5E4-0359-4E77-A0B9-8BD27B4A5C4F}" presName="childText" presStyleLbl="bgAcc1" presStyleIdx="1" presStyleCnt="4" custScaleX="95494" custScaleY="313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3A92DE-1D73-4880-93BE-0F46F492353D}" type="pres">
      <dgm:prSet presAssocID="{3000E7C9-3E28-45D6-91DC-46755BB2DF44}" presName="root" presStyleCnt="0"/>
      <dgm:spPr/>
      <dgm:t>
        <a:bodyPr/>
        <a:lstStyle/>
        <a:p>
          <a:endParaRPr lang="zh-CN" altLang="en-US"/>
        </a:p>
      </dgm:t>
    </dgm:pt>
    <dgm:pt modelId="{29C4069F-65C7-4931-B8A0-C8B82436CFFC}" type="pres">
      <dgm:prSet presAssocID="{3000E7C9-3E28-45D6-91DC-46755BB2DF44}" presName="rootComposite" presStyleCnt="0"/>
      <dgm:spPr/>
      <dgm:t>
        <a:bodyPr/>
        <a:lstStyle/>
        <a:p>
          <a:endParaRPr lang="zh-CN" altLang="en-US"/>
        </a:p>
      </dgm:t>
    </dgm:pt>
    <dgm:pt modelId="{1C4D5D0F-BCFA-48C9-93DF-027A62F688F8}" type="pres">
      <dgm:prSet presAssocID="{3000E7C9-3E28-45D6-91DC-46755BB2DF44}" presName="rootText" presStyleLbl="node1" presStyleIdx="1" presStyleCnt="2" custScaleX="86738" custScaleY="32193"/>
      <dgm:spPr/>
      <dgm:t>
        <a:bodyPr/>
        <a:lstStyle/>
        <a:p>
          <a:endParaRPr lang="zh-CN" altLang="en-US"/>
        </a:p>
      </dgm:t>
    </dgm:pt>
    <dgm:pt modelId="{35C096A9-6122-4F67-9BE9-ACE27C2460E0}" type="pres">
      <dgm:prSet presAssocID="{3000E7C9-3E28-45D6-91DC-46755BB2DF44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2D77EA62-E7A2-4C0A-BBD7-FA5DC2CAB590}" type="pres">
      <dgm:prSet presAssocID="{3000E7C9-3E28-45D6-91DC-46755BB2DF44}" presName="childShape" presStyleCnt="0"/>
      <dgm:spPr/>
      <dgm:t>
        <a:bodyPr/>
        <a:lstStyle/>
        <a:p>
          <a:endParaRPr lang="zh-CN" altLang="en-US"/>
        </a:p>
      </dgm:t>
    </dgm:pt>
    <dgm:pt modelId="{3EAC77B6-B26D-4D6E-8035-2FF761A742B0}" type="pres">
      <dgm:prSet presAssocID="{EA7D98EB-70D9-40E0-8A97-F81D23039823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D74FB73A-1125-4B6C-A70F-940D4DF3D026}" type="pres">
      <dgm:prSet presAssocID="{36AB6BE8-E883-401A-B135-BDA13FE92E88}" presName="childText" presStyleLbl="bgAcc1" presStyleIdx="2" presStyleCnt="4" custScaleX="95494" custScaleY="313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936FD-1F7F-4F2E-9D50-C7FC1ED9F452}" type="pres">
      <dgm:prSet presAssocID="{8EF91EED-0088-4C64-B093-D7BDE76E9D2B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CE1E1FCC-AD19-449A-B5F0-10F5685097F4}" type="pres">
      <dgm:prSet presAssocID="{FE410880-445C-4E71-A6F1-32199884D5D8}" presName="childText" presStyleLbl="bgAcc1" presStyleIdx="3" presStyleCnt="4" custScaleX="95494" custScaleY="313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1FBF04-C82F-4127-9B27-4947178FB3B0}" type="presOf" srcId="{3000E7C9-3E28-45D6-91DC-46755BB2DF44}" destId="{35C096A9-6122-4F67-9BE9-ACE27C2460E0}" srcOrd="1" destOrd="0" presId="urn:microsoft.com/office/officeart/2005/8/layout/hierarchy3"/>
    <dgm:cxn modelId="{321AD4D5-B6D5-40A7-84BF-64472542F8F4}" type="presOf" srcId="{A1372083-299E-4A9D-BE91-639E9871E2F9}" destId="{CEF12220-8052-4FAE-9B99-661E60C7CFD3}" srcOrd="0" destOrd="0" presId="urn:microsoft.com/office/officeart/2005/8/layout/hierarchy3"/>
    <dgm:cxn modelId="{B3FF0E94-922C-4E41-8E23-0BF69AD32038}" type="presOf" srcId="{3000E7C9-3E28-45D6-91DC-46755BB2DF44}" destId="{1C4D5D0F-BCFA-48C9-93DF-027A62F688F8}" srcOrd="0" destOrd="0" presId="urn:microsoft.com/office/officeart/2005/8/layout/hierarchy3"/>
    <dgm:cxn modelId="{6C37CDE6-B477-45A0-9F9C-AE9A8BEB91B8}" srcId="{FB76A296-73B6-49E6-A30F-BD73314AAEE0}" destId="{92EA384E-FEF2-4246-8D6E-8593660354F9}" srcOrd="0" destOrd="0" parTransId="{F8E8ECF4-0810-45C1-9254-72BD8A90FEC2}" sibTransId="{5D08575C-0248-4186-A55C-29BA3454BDD4}"/>
    <dgm:cxn modelId="{BAF0EF10-02C2-44F7-8822-152B4D56806F}" type="presOf" srcId="{FB76A296-73B6-49E6-A30F-BD73314AAEE0}" destId="{24351914-B4AB-4E8C-9A5B-50BA0EA33709}" srcOrd="0" destOrd="0" presId="urn:microsoft.com/office/officeart/2005/8/layout/hierarchy3"/>
    <dgm:cxn modelId="{E29BADAA-32B8-4176-8BBF-69AAE4E37B37}" srcId="{FB76A296-73B6-49E6-A30F-BD73314AAEE0}" destId="{7532A5E4-0359-4E77-A0B9-8BD27B4A5C4F}" srcOrd="1" destOrd="0" parTransId="{A1372083-299E-4A9D-BE91-639E9871E2F9}" sibTransId="{8F949EFC-7EE5-4A21-AB14-9165EA442A78}"/>
    <dgm:cxn modelId="{B6458E3F-82FA-4D7F-B955-40F40DE8B899}" type="presOf" srcId="{8EF91EED-0088-4C64-B093-D7BDE76E9D2B}" destId="{208936FD-1F7F-4F2E-9D50-C7FC1ED9F452}" srcOrd="0" destOrd="0" presId="urn:microsoft.com/office/officeart/2005/8/layout/hierarchy3"/>
    <dgm:cxn modelId="{20030B22-081B-47C6-9B9C-C48F639111EE}" srcId="{3000E7C9-3E28-45D6-91DC-46755BB2DF44}" destId="{FE410880-445C-4E71-A6F1-32199884D5D8}" srcOrd="1" destOrd="0" parTransId="{8EF91EED-0088-4C64-B093-D7BDE76E9D2B}" sibTransId="{11EED4BD-48C8-4CBA-880C-C9884A53F301}"/>
    <dgm:cxn modelId="{D2A925CE-D993-4A9E-88E9-11C2A5CFE3E4}" type="presOf" srcId="{7803C3AE-9B68-4C3C-8772-465D0E60AC5E}" destId="{66047266-EFD1-4F86-85A2-6FE619B02502}" srcOrd="0" destOrd="0" presId="urn:microsoft.com/office/officeart/2005/8/layout/hierarchy3"/>
    <dgm:cxn modelId="{63496A1F-87D7-4CB9-B133-59FFC2F766ED}" srcId="{7803C3AE-9B68-4C3C-8772-465D0E60AC5E}" destId="{3000E7C9-3E28-45D6-91DC-46755BB2DF44}" srcOrd="1" destOrd="0" parTransId="{798DCAB7-8AD4-481E-9CC7-7E2ECD5CCFF8}" sibTransId="{0CA6F0BA-368C-439F-A4A1-774296867913}"/>
    <dgm:cxn modelId="{3FEFFDC7-D066-4800-A673-1312F21786FA}" type="presOf" srcId="{FE410880-445C-4E71-A6F1-32199884D5D8}" destId="{CE1E1FCC-AD19-449A-B5F0-10F5685097F4}" srcOrd="0" destOrd="0" presId="urn:microsoft.com/office/officeart/2005/8/layout/hierarchy3"/>
    <dgm:cxn modelId="{918C82A6-5853-46F0-8176-D9CA33109354}" type="presOf" srcId="{36AB6BE8-E883-401A-B135-BDA13FE92E88}" destId="{D74FB73A-1125-4B6C-A70F-940D4DF3D026}" srcOrd="0" destOrd="0" presId="urn:microsoft.com/office/officeart/2005/8/layout/hierarchy3"/>
    <dgm:cxn modelId="{917DBE0F-990E-4B36-8DBB-A048F1A20FF1}" type="presOf" srcId="{92EA384E-FEF2-4246-8D6E-8593660354F9}" destId="{E84353E2-00A4-4CA0-9D2B-85E10EFC4A4F}" srcOrd="0" destOrd="0" presId="urn:microsoft.com/office/officeart/2005/8/layout/hierarchy3"/>
    <dgm:cxn modelId="{D00D7695-7D0B-435B-B631-55047C94D021}" type="presOf" srcId="{EA7D98EB-70D9-40E0-8A97-F81D23039823}" destId="{3EAC77B6-B26D-4D6E-8035-2FF761A742B0}" srcOrd="0" destOrd="0" presId="urn:microsoft.com/office/officeart/2005/8/layout/hierarchy3"/>
    <dgm:cxn modelId="{8793CA0D-CC71-4CF1-AD77-1721BE6B1F0F}" srcId="{3000E7C9-3E28-45D6-91DC-46755BB2DF44}" destId="{36AB6BE8-E883-401A-B135-BDA13FE92E88}" srcOrd="0" destOrd="0" parTransId="{EA7D98EB-70D9-40E0-8A97-F81D23039823}" sibTransId="{12C6721F-EA7F-4A0D-9064-A7A3931B4817}"/>
    <dgm:cxn modelId="{5D2B7D19-D48E-4B84-B010-42115350403B}" type="presOf" srcId="{F8E8ECF4-0810-45C1-9254-72BD8A90FEC2}" destId="{92BB8816-B259-42E3-A5E6-B37D293F8D4F}" srcOrd="0" destOrd="0" presId="urn:microsoft.com/office/officeart/2005/8/layout/hierarchy3"/>
    <dgm:cxn modelId="{253EAA9C-998C-478E-B7F4-CF568377C483}" srcId="{7803C3AE-9B68-4C3C-8772-465D0E60AC5E}" destId="{FB76A296-73B6-49E6-A30F-BD73314AAEE0}" srcOrd="0" destOrd="0" parTransId="{C79BAC18-C0C9-414B-9ADD-A12ABA8C6BD4}" sibTransId="{F2F89B3A-02E3-44E9-B552-3497D5A7E263}"/>
    <dgm:cxn modelId="{0E8E7A09-B39C-4279-AD4A-D065A99D537A}" type="presOf" srcId="{7532A5E4-0359-4E77-A0B9-8BD27B4A5C4F}" destId="{65E89963-1D8E-4FD4-AB2A-FD6846810849}" srcOrd="0" destOrd="0" presId="urn:microsoft.com/office/officeart/2005/8/layout/hierarchy3"/>
    <dgm:cxn modelId="{5513B381-86F7-4B07-94E5-DD6F6A2B6987}" type="presOf" srcId="{FB76A296-73B6-49E6-A30F-BD73314AAEE0}" destId="{3E421FEF-2421-480A-8566-B2A53079E6E8}" srcOrd="1" destOrd="0" presId="urn:microsoft.com/office/officeart/2005/8/layout/hierarchy3"/>
    <dgm:cxn modelId="{62EACD0E-4095-48AF-B575-FF54384D06E2}" type="presParOf" srcId="{66047266-EFD1-4F86-85A2-6FE619B02502}" destId="{736B4335-D6FA-48BC-AB12-988E4E9188A8}" srcOrd="0" destOrd="0" presId="urn:microsoft.com/office/officeart/2005/8/layout/hierarchy3"/>
    <dgm:cxn modelId="{ED583FF4-9656-43A2-AFF0-2EB348694537}" type="presParOf" srcId="{736B4335-D6FA-48BC-AB12-988E4E9188A8}" destId="{00D41714-53F8-4111-8253-43D913435194}" srcOrd="0" destOrd="0" presId="urn:microsoft.com/office/officeart/2005/8/layout/hierarchy3"/>
    <dgm:cxn modelId="{784F0C39-F2B4-4988-9EAB-4FD63ED4B131}" type="presParOf" srcId="{00D41714-53F8-4111-8253-43D913435194}" destId="{24351914-B4AB-4E8C-9A5B-50BA0EA33709}" srcOrd="0" destOrd="0" presId="urn:microsoft.com/office/officeart/2005/8/layout/hierarchy3"/>
    <dgm:cxn modelId="{C8F01CEB-8F74-46FC-A66F-A72D971987ED}" type="presParOf" srcId="{00D41714-53F8-4111-8253-43D913435194}" destId="{3E421FEF-2421-480A-8566-B2A53079E6E8}" srcOrd="1" destOrd="0" presId="urn:microsoft.com/office/officeart/2005/8/layout/hierarchy3"/>
    <dgm:cxn modelId="{FD778555-12A8-42E2-B58E-2483FADAA287}" type="presParOf" srcId="{736B4335-D6FA-48BC-AB12-988E4E9188A8}" destId="{EA2675DB-787D-4085-A464-A778D2FF1F5E}" srcOrd="1" destOrd="0" presId="urn:microsoft.com/office/officeart/2005/8/layout/hierarchy3"/>
    <dgm:cxn modelId="{3ED5521C-A73A-438C-9830-9BBFEDD58847}" type="presParOf" srcId="{EA2675DB-787D-4085-A464-A778D2FF1F5E}" destId="{92BB8816-B259-42E3-A5E6-B37D293F8D4F}" srcOrd="0" destOrd="0" presId="urn:microsoft.com/office/officeart/2005/8/layout/hierarchy3"/>
    <dgm:cxn modelId="{26196394-3C57-4CA5-AD16-04C8A0C51C85}" type="presParOf" srcId="{EA2675DB-787D-4085-A464-A778D2FF1F5E}" destId="{E84353E2-00A4-4CA0-9D2B-85E10EFC4A4F}" srcOrd="1" destOrd="0" presId="urn:microsoft.com/office/officeart/2005/8/layout/hierarchy3"/>
    <dgm:cxn modelId="{3A735092-B72B-4BEC-93EB-9B45B446E446}" type="presParOf" srcId="{EA2675DB-787D-4085-A464-A778D2FF1F5E}" destId="{CEF12220-8052-4FAE-9B99-661E60C7CFD3}" srcOrd="2" destOrd="0" presId="urn:microsoft.com/office/officeart/2005/8/layout/hierarchy3"/>
    <dgm:cxn modelId="{15E36211-C3F0-4907-AE0F-70A5B0A7FF8F}" type="presParOf" srcId="{EA2675DB-787D-4085-A464-A778D2FF1F5E}" destId="{65E89963-1D8E-4FD4-AB2A-FD6846810849}" srcOrd="3" destOrd="0" presId="urn:microsoft.com/office/officeart/2005/8/layout/hierarchy3"/>
    <dgm:cxn modelId="{3FFEC433-E2E8-4CEA-9449-7643DDE4D9B3}" type="presParOf" srcId="{66047266-EFD1-4F86-85A2-6FE619B02502}" destId="{223A92DE-1D73-4880-93BE-0F46F492353D}" srcOrd="1" destOrd="0" presId="urn:microsoft.com/office/officeart/2005/8/layout/hierarchy3"/>
    <dgm:cxn modelId="{C5AA5CF1-8DAA-4C17-B73A-E14A74D73481}" type="presParOf" srcId="{223A92DE-1D73-4880-93BE-0F46F492353D}" destId="{29C4069F-65C7-4931-B8A0-C8B82436CFFC}" srcOrd="0" destOrd="0" presId="urn:microsoft.com/office/officeart/2005/8/layout/hierarchy3"/>
    <dgm:cxn modelId="{265FE560-8D65-4F56-B4FA-035F0815CFB8}" type="presParOf" srcId="{29C4069F-65C7-4931-B8A0-C8B82436CFFC}" destId="{1C4D5D0F-BCFA-48C9-93DF-027A62F688F8}" srcOrd="0" destOrd="0" presId="urn:microsoft.com/office/officeart/2005/8/layout/hierarchy3"/>
    <dgm:cxn modelId="{55536172-7B40-427E-A35C-0D29CEB1E04B}" type="presParOf" srcId="{29C4069F-65C7-4931-B8A0-C8B82436CFFC}" destId="{35C096A9-6122-4F67-9BE9-ACE27C2460E0}" srcOrd="1" destOrd="0" presId="urn:microsoft.com/office/officeart/2005/8/layout/hierarchy3"/>
    <dgm:cxn modelId="{D926DB3C-4C89-4590-B961-E863FE014BF2}" type="presParOf" srcId="{223A92DE-1D73-4880-93BE-0F46F492353D}" destId="{2D77EA62-E7A2-4C0A-BBD7-FA5DC2CAB590}" srcOrd="1" destOrd="0" presId="urn:microsoft.com/office/officeart/2005/8/layout/hierarchy3"/>
    <dgm:cxn modelId="{B417A8F2-127C-4653-B31B-B4650C0B2778}" type="presParOf" srcId="{2D77EA62-E7A2-4C0A-BBD7-FA5DC2CAB590}" destId="{3EAC77B6-B26D-4D6E-8035-2FF761A742B0}" srcOrd="0" destOrd="0" presId="urn:microsoft.com/office/officeart/2005/8/layout/hierarchy3"/>
    <dgm:cxn modelId="{84ECCC67-61E1-4E04-B69C-7BB040CD7E90}" type="presParOf" srcId="{2D77EA62-E7A2-4C0A-BBD7-FA5DC2CAB590}" destId="{D74FB73A-1125-4B6C-A70F-940D4DF3D026}" srcOrd="1" destOrd="0" presId="urn:microsoft.com/office/officeart/2005/8/layout/hierarchy3"/>
    <dgm:cxn modelId="{EB61ABF9-CAE6-4A63-BAD1-15B6C1BC0D99}" type="presParOf" srcId="{2D77EA62-E7A2-4C0A-BBD7-FA5DC2CAB590}" destId="{208936FD-1F7F-4F2E-9D50-C7FC1ED9F452}" srcOrd="2" destOrd="0" presId="urn:microsoft.com/office/officeart/2005/8/layout/hierarchy3"/>
    <dgm:cxn modelId="{9360EF83-8AE2-405D-B848-600907902F67}" type="presParOf" srcId="{2D77EA62-E7A2-4C0A-BBD7-FA5DC2CAB590}" destId="{CE1E1FCC-AD19-449A-B5F0-10F5685097F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51914-B4AB-4E8C-9A5B-50BA0EA33709}">
      <dsp:nvSpPr>
        <dsp:cNvPr id="0" name=""/>
        <dsp:cNvSpPr/>
      </dsp:nvSpPr>
      <dsp:spPr>
        <a:xfrm>
          <a:off x="2704" y="1322479"/>
          <a:ext cx="3310785" cy="614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latin typeface="Courier"/>
            </a:rPr>
            <a:t>Linear</a:t>
          </a:r>
          <a:endParaRPr lang="zh-CN" altLang="en-US" sz="4400" kern="1200" dirty="0">
            <a:latin typeface="Courier"/>
          </a:endParaRPr>
        </a:p>
      </dsp:txBody>
      <dsp:txXfrm>
        <a:off x="20699" y="1340474"/>
        <a:ext cx="3274795" cy="578412"/>
      </dsp:txXfrm>
    </dsp:sp>
    <dsp:sp modelId="{92BB8816-B259-42E3-A5E6-B37D293F8D4F}">
      <dsp:nvSpPr>
        <dsp:cNvPr id="0" name=""/>
        <dsp:cNvSpPr/>
      </dsp:nvSpPr>
      <dsp:spPr>
        <a:xfrm>
          <a:off x="333782" y="1936882"/>
          <a:ext cx="331078" cy="77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271"/>
              </a:lnTo>
              <a:lnTo>
                <a:pt x="331078" y="77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353E2-00A4-4CA0-9D2B-85E10EFC4A4F}">
      <dsp:nvSpPr>
        <dsp:cNvPr id="0" name=""/>
        <dsp:cNvSpPr/>
      </dsp:nvSpPr>
      <dsp:spPr>
        <a:xfrm>
          <a:off x="664861" y="2414006"/>
          <a:ext cx="2916000" cy="598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Courier"/>
            </a:rPr>
            <a:t>Any array</a:t>
          </a:r>
          <a:endParaRPr lang="zh-CN" altLang="en-US" sz="2800" kern="1200" dirty="0">
            <a:latin typeface="Courier"/>
          </a:endParaRPr>
        </a:p>
      </dsp:txBody>
      <dsp:txXfrm>
        <a:off x="682384" y="2431529"/>
        <a:ext cx="2880954" cy="563248"/>
      </dsp:txXfrm>
    </dsp:sp>
    <dsp:sp modelId="{CEF12220-8052-4FAE-9B99-661E60C7CFD3}">
      <dsp:nvSpPr>
        <dsp:cNvPr id="0" name=""/>
        <dsp:cNvSpPr/>
      </dsp:nvSpPr>
      <dsp:spPr>
        <a:xfrm>
          <a:off x="333782" y="1936882"/>
          <a:ext cx="331078" cy="1851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691"/>
              </a:lnTo>
              <a:lnTo>
                <a:pt x="331078" y="1851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89963-1D8E-4FD4-AB2A-FD6846810849}">
      <dsp:nvSpPr>
        <dsp:cNvPr id="0" name=""/>
        <dsp:cNvSpPr/>
      </dsp:nvSpPr>
      <dsp:spPr>
        <a:xfrm>
          <a:off x="664861" y="3489425"/>
          <a:ext cx="2916000" cy="598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Courier"/>
            </a:rPr>
            <a:t>Slow: O(N)</a:t>
          </a:r>
          <a:endParaRPr lang="zh-CN" altLang="en-US" sz="2800" kern="1200" dirty="0">
            <a:latin typeface="Courier"/>
          </a:endParaRPr>
        </a:p>
      </dsp:txBody>
      <dsp:txXfrm>
        <a:off x="682384" y="3506948"/>
        <a:ext cx="2880954" cy="563248"/>
      </dsp:txXfrm>
    </dsp:sp>
    <dsp:sp modelId="{1C4D5D0F-BCFA-48C9-93DF-027A62F688F8}">
      <dsp:nvSpPr>
        <dsp:cNvPr id="0" name=""/>
        <dsp:cNvSpPr/>
      </dsp:nvSpPr>
      <dsp:spPr>
        <a:xfrm>
          <a:off x="4267737" y="1322479"/>
          <a:ext cx="3310785" cy="614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latin typeface="Courier"/>
            </a:rPr>
            <a:t>Binary</a:t>
          </a:r>
          <a:endParaRPr lang="zh-CN" altLang="en-US" sz="4400" kern="1200" dirty="0">
            <a:latin typeface="Courier"/>
          </a:endParaRPr>
        </a:p>
      </dsp:txBody>
      <dsp:txXfrm>
        <a:off x="4285732" y="1340474"/>
        <a:ext cx="3274795" cy="578412"/>
      </dsp:txXfrm>
    </dsp:sp>
    <dsp:sp modelId="{3EAC77B6-B26D-4D6E-8035-2FF761A742B0}">
      <dsp:nvSpPr>
        <dsp:cNvPr id="0" name=""/>
        <dsp:cNvSpPr/>
      </dsp:nvSpPr>
      <dsp:spPr>
        <a:xfrm>
          <a:off x="4598816" y="1936882"/>
          <a:ext cx="331078" cy="77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271"/>
              </a:lnTo>
              <a:lnTo>
                <a:pt x="331078" y="77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FB73A-1125-4B6C-A70F-940D4DF3D026}">
      <dsp:nvSpPr>
        <dsp:cNvPr id="0" name=""/>
        <dsp:cNvSpPr/>
      </dsp:nvSpPr>
      <dsp:spPr>
        <a:xfrm>
          <a:off x="4929894" y="2414006"/>
          <a:ext cx="2916000" cy="598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Courier"/>
            </a:rPr>
            <a:t>Sorted array</a:t>
          </a:r>
          <a:endParaRPr lang="zh-CN" altLang="en-US" sz="2800" kern="1200" dirty="0">
            <a:latin typeface="Courier"/>
          </a:endParaRPr>
        </a:p>
      </dsp:txBody>
      <dsp:txXfrm>
        <a:off x="4947417" y="2431529"/>
        <a:ext cx="2880954" cy="563248"/>
      </dsp:txXfrm>
    </dsp:sp>
    <dsp:sp modelId="{208936FD-1F7F-4F2E-9D50-C7FC1ED9F452}">
      <dsp:nvSpPr>
        <dsp:cNvPr id="0" name=""/>
        <dsp:cNvSpPr/>
      </dsp:nvSpPr>
      <dsp:spPr>
        <a:xfrm>
          <a:off x="4598816" y="1936882"/>
          <a:ext cx="331078" cy="1851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1691"/>
              </a:lnTo>
              <a:lnTo>
                <a:pt x="331078" y="1851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E1FCC-AD19-449A-B5F0-10F5685097F4}">
      <dsp:nvSpPr>
        <dsp:cNvPr id="0" name=""/>
        <dsp:cNvSpPr/>
      </dsp:nvSpPr>
      <dsp:spPr>
        <a:xfrm>
          <a:off x="4929894" y="3489425"/>
          <a:ext cx="2916000" cy="598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Courier"/>
            </a:rPr>
            <a:t>Fast: O(</a:t>
          </a:r>
          <a:r>
            <a:rPr lang="en-US" altLang="zh-CN" sz="2800" kern="1200" dirty="0" err="1" smtClean="0">
              <a:latin typeface="Courier"/>
            </a:rPr>
            <a:t>logN</a:t>
          </a:r>
          <a:r>
            <a:rPr lang="en-US" altLang="zh-CN" sz="2800" kern="1200" dirty="0" smtClean="0">
              <a:latin typeface="Courier"/>
            </a:rPr>
            <a:t>)</a:t>
          </a:r>
          <a:endParaRPr lang="zh-CN" altLang="en-US" sz="2800" kern="1200" dirty="0">
            <a:latin typeface="Courier"/>
          </a:endParaRPr>
        </a:p>
      </dsp:txBody>
      <dsp:txXfrm>
        <a:off x="4947417" y="3506948"/>
        <a:ext cx="2880954" cy="563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35F4B-E275-4A84-AA3C-60C0546D16B3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0A239-023F-481E-BF60-774EF9A8BE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7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和刚刚一样，我们需要改变查找范围。这次改变发生在</a:t>
            </a:r>
            <a:r>
              <a:rPr lang="en-US" altLang="zh-CN" dirty="0" smtClean="0"/>
              <a:t>lo</a:t>
            </a:r>
            <a:r>
              <a:rPr lang="zh-CN" altLang="en-US" dirty="0" smtClean="0"/>
              <a:t>上面，而</a:t>
            </a:r>
            <a:r>
              <a:rPr lang="en-US" altLang="zh-CN" dirty="0" smtClean="0"/>
              <a:t>hi</a:t>
            </a:r>
            <a:r>
              <a:rPr lang="zh-CN" altLang="en-US" dirty="0" smtClean="0"/>
              <a:t>不变</a:t>
            </a: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范围改变好，中间位置</a:t>
            </a:r>
            <a:r>
              <a:rPr lang="en-US" altLang="zh-CN" dirty="0" smtClean="0"/>
              <a:t>mid</a:t>
            </a:r>
            <a:r>
              <a:rPr lang="zh-CN" altLang="en-US" dirty="0" smtClean="0"/>
              <a:t>也要更新了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3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这次中间位置的值是</a:t>
            </a:r>
            <a:r>
              <a:rPr lang="en-US" altLang="zh-CN" dirty="0" smtClean="0"/>
              <a:t>43</a:t>
            </a:r>
            <a:r>
              <a:rPr lang="zh-CN" altLang="en-US" dirty="0" smtClean="0"/>
              <a:t>，关键字的值小于这个数值，所以我们要放弃中间位置往后的部分了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继续改变范围</a:t>
            </a:r>
            <a:endParaRPr lang="en-US" altLang="zh-CN" dirty="0" smtClean="0"/>
          </a:p>
          <a:p>
            <a:r>
              <a:rPr lang="zh-CN" altLang="en-US" dirty="0" smtClean="0"/>
              <a:t>这次范围已经收缩到最小了。。</a:t>
            </a:r>
            <a:r>
              <a:rPr lang="en-US" altLang="zh-CN" dirty="0" smtClean="0"/>
              <a:t>Lo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hi</a:t>
            </a:r>
            <a:r>
              <a:rPr lang="zh-CN" altLang="en-US" dirty="0" smtClean="0"/>
              <a:t>指到了同一个位置！</a:t>
            </a:r>
            <a:endParaRPr lang="en-US" altLang="zh-CN" dirty="0" smtClean="0"/>
          </a:p>
          <a:p>
            <a:r>
              <a:rPr lang="zh-CN" altLang="en-US" dirty="0" smtClean="0"/>
              <a:t>也就是说我们仅剩下一个变量供我们查找了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这时候</a:t>
            </a:r>
            <a:r>
              <a:rPr lang="en-US" altLang="zh-CN" dirty="0" smtClean="0"/>
              <a:t>mid</a:t>
            </a:r>
            <a:r>
              <a:rPr lang="zh-CN" altLang="en-US" dirty="0" smtClean="0"/>
              <a:t>也要变了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1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也是指向了同一个地方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幸运的事情发生了，只剩一个元素的时候，它的值和关键字完全一致，查找成功了</a:t>
            </a:r>
            <a:r>
              <a:rPr lang="en-US" altLang="zh-CN" dirty="0" smtClean="0"/>
              <a:t>~~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大家可以体会到，这个过程和我们查字典是非常接近的，只不过，我们的计算机要二分查找到最后一刻，而我们翻查字典，找到大概位置后就改用顺序查找了。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7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根据上面的流程，我们可以想到，实现顺序查找的算法，只需要通过对前面循环的代码进行一点修改即可。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我们这里有三处重要的修改</a:t>
            </a:r>
            <a:endParaRPr lang="en-US" altLang="zh-CN" dirty="0" smtClean="0"/>
          </a:p>
          <a:p>
            <a:r>
              <a:rPr lang="zh-CN" altLang="en-US" dirty="0" smtClean="0"/>
              <a:t>首先，我们需要一个变量</a:t>
            </a:r>
            <a:r>
              <a:rPr lang="en-US" altLang="zh-CN" dirty="0" smtClean="0"/>
              <a:t>key</a:t>
            </a:r>
            <a:r>
              <a:rPr lang="zh-CN" altLang="en-US" dirty="0" smtClean="0"/>
              <a:t>来记录关键字的值</a:t>
            </a:r>
            <a:endParaRPr lang="en-US" altLang="zh-CN" dirty="0" smtClean="0"/>
          </a:p>
          <a:p>
            <a:r>
              <a:rPr lang="zh-CN" altLang="en-US" dirty="0" smtClean="0"/>
              <a:t>其次，由于我们只需要记录是否有关键字的值，所以不需要数组来记录是否找到了，而是仅仅一个变量即可</a:t>
            </a:r>
            <a:endParaRPr lang="en-US" altLang="zh-CN" dirty="0" smtClean="0"/>
          </a:p>
          <a:p>
            <a:r>
              <a:rPr lang="zh-CN" altLang="en-US" dirty="0" smtClean="0"/>
              <a:t>最后，当我们发现找到了关键字，需要提前结束循环，我们需要一条专门的语句：</a:t>
            </a:r>
            <a:r>
              <a:rPr lang="en-US" altLang="zh-CN" dirty="0" smtClean="0"/>
              <a:t>break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代码就完成了。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8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首先，我们给二分查找下一个定义，和前面查找算法相类似，只不过多了一个重要条件：有序的数组，也就是查找表必须事先排序好。和我们的字典一样，是有序的。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在二分查找的过程中，我们不断缩小查找的范围，用变量</a:t>
            </a:r>
            <a:r>
              <a:rPr lang="en-US" altLang="zh-CN" dirty="0" smtClean="0"/>
              <a:t>lo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hi</a:t>
            </a:r>
            <a:r>
              <a:rPr lang="zh-CN" altLang="en-US" dirty="0" smtClean="0"/>
              <a:t>来表示；无论这个范围如何小，有一个条件却总是成立：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a[lo]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zh-CN" sz="1200" dirty="0" smtClean="0">
                <a:solidFill>
                  <a:schemeClr val="tx1"/>
                </a:solidFill>
                <a:sym typeface="Symbol" charset="2"/>
              </a:rPr>
              <a:t>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key </a:t>
            </a:r>
            <a:r>
              <a:rPr kumimoji="0" lang="en-US" altLang="zh-CN" sz="1200" dirty="0" smtClean="0">
                <a:solidFill>
                  <a:schemeClr val="tx1"/>
                </a:solidFill>
                <a:sym typeface="Symbol" charset="2"/>
              </a:rPr>
              <a:t> 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a[hi].</a:t>
            </a:r>
            <a:r>
              <a:rPr kumimoji="0" lang="zh-CN" altLang="en-US" sz="1200" dirty="0" smtClean="0">
                <a:solidFill>
                  <a:schemeClr val="tx1"/>
                </a:solidFill>
                <a:latin typeface="Courier New" charset="0"/>
              </a:rPr>
              <a:t>这是我们算法的核心点。</a:t>
            </a:r>
            <a:endParaRPr kumimoji="0" lang="en-US" altLang="zh-CN" sz="1200" dirty="0" smtClean="0">
              <a:solidFill>
                <a:schemeClr val="tx1"/>
              </a:solidFill>
              <a:latin typeface="Courier New" charset="0"/>
            </a:endParaRPr>
          </a:p>
          <a:p>
            <a:r>
              <a:rPr kumimoji="0" lang="zh-CN" altLang="en-US" sz="1200" dirty="0" smtClean="0">
                <a:solidFill>
                  <a:schemeClr val="tx1"/>
                </a:solidFill>
                <a:latin typeface="Courier New" charset="0"/>
              </a:rPr>
              <a:t>接下来我们通过一个实例，像计算机一样进行一次二分查找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关键字和查找表与刚刚使用的完全一样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这次我们多了一个约束：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a[lo]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zh-CN" sz="1200" dirty="0" smtClean="0">
                <a:solidFill>
                  <a:schemeClr val="tx1"/>
                </a:solidFill>
                <a:sym typeface="Symbol" charset="2"/>
              </a:rPr>
              <a:t></a:t>
            </a:r>
            <a:r>
              <a:rPr kumimoji="0" lang="en-US" altLang="zh-CN" sz="1200" dirty="0" smtClean="0">
                <a:solidFill>
                  <a:schemeClr val="tx1"/>
                </a:solidFill>
              </a:rPr>
              <a:t> 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key </a:t>
            </a:r>
            <a:r>
              <a:rPr kumimoji="0" lang="en-US" altLang="zh-CN" sz="1200" dirty="0" smtClean="0">
                <a:solidFill>
                  <a:schemeClr val="tx1"/>
                </a:solidFill>
                <a:sym typeface="Symbol" charset="2"/>
              </a:rPr>
              <a:t> 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a[hi].</a:t>
            </a:r>
          </a:p>
          <a:p>
            <a:r>
              <a:rPr kumimoji="0" lang="zh-CN" altLang="en-US" sz="1200" dirty="0" smtClean="0">
                <a:solidFill>
                  <a:schemeClr val="tx1"/>
                </a:solidFill>
                <a:latin typeface="Courier New" charset="0"/>
              </a:rPr>
              <a:t>开始的时候，我们的范围是最大的，也就是整个查找表。我们想看看，关键字和中间位置的变量是什么关系。这里中间位置就是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=(</a:t>
            </a:r>
            <a:r>
              <a:rPr kumimoji="0" lang="en-US" altLang="zh-CN" sz="1200" dirty="0" err="1" smtClean="0">
                <a:solidFill>
                  <a:schemeClr val="tx1"/>
                </a:solidFill>
                <a:latin typeface="Courier New" charset="0"/>
              </a:rPr>
              <a:t>lo+hi</a:t>
            </a:r>
            <a:r>
              <a:rPr kumimoji="0" lang="en-US" altLang="zh-CN" sz="1200" dirty="0" smtClean="0">
                <a:solidFill>
                  <a:schemeClr val="tx1"/>
                </a:solidFill>
                <a:latin typeface="Courier New" charset="0"/>
              </a:rPr>
              <a:t>)/2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我们发现关键字的值比中间位置的值要小，这意味着从中间位置开始到最后一个位置，这之间的所有变量都不可能和关键字相同，为什么呢？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因为我们的查找表是按顺序排列的，中间位置之后的值，只会比中间位置的更大，也就比关键字更大，所以</a:t>
            </a:r>
            <a:r>
              <a:rPr lang="en-US" altLang="zh-CN" dirty="0" smtClean="0"/>
              <a:t>nope</a:t>
            </a:r>
            <a:r>
              <a:rPr lang="zh-CN" altLang="en-US" dirty="0" smtClean="0"/>
              <a:t>，那我们就放弃它们吧。。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3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放弃掉中间位置往后的部分</a:t>
            </a:r>
            <a:endParaRPr lang="en-US" altLang="zh-CN" dirty="0" smtClean="0"/>
          </a:p>
          <a:p>
            <a:r>
              <a:rPr lang="zh-CN" altLang="en-US" dirty="0" smtClean="0"/>
              <a:t>那我们查找的范围就要发生变化了：由于扔掉的是后半部分，所以</a:t>
            </a:r>
            <a:r>
              <a:rPr lang="en-US" altLang="zh-CN" dirty="0" smtClean="0"/>
              <a:t>lo</a:t>
            </a:r>
            <a:r>
              <a:rPr lang="zh-CN" altLang="en-US" dirty="0" smtClean="0"/>
              <a:t>不变，而</a:t>
            </a:r>
            <a:r>
              <a:rPr lang="en-US" altLang="zh-CN" dirty="0" smtClean="0"/>
              <a:t>hi</a:t>
            </a:r>
            <a:r>
              <a:rPr lang="zh-CN" altLang="en-US" dirty="0" smtClean="0"/>
              <a:t>的位置要前移。移到哪里呢？</a:t>
            </a:r>
            <a:endParaRPr lang="en-US" altLang="zh-CN" dirty="0" smtClean="0"/>
          </a:p>
          <a:p>
            <a:r>
              <a:rPr lang="zh-CN" altLang="en-US" dirty="0" smtClean="0"/>
              <a:t>移到刚刚中间位置的前面，也就是</a:t>
            </a:r>
            <a:r>
              <a:rPr lang="en-US" altLang="zh-CN" dirty="0" smtClean="0"/>
              <a:t>mid-1</a:t>
            </a:r>
          </a:p>
          <a:p>
            <a:r>
              <a:rPr lang="zh-CN" altLang="en-US" dirty="0" smtClean="0"/>
              <a:t>范围变化结束，我们的中间位置也就可以改变了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这次我们看看，新的中间位置是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，关键字的值要大于这个值。。这意味着中间位置往前的这部分，全部要抛弃了。。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2703-56A7-954A-96F1-957FF2DBE8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emp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538413"/>
            <a:ext cx="6407150" cy="8905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02013"/>
            <a:ext cx="6400800" cy="792162"/>
          </a:xfrm>
        </p:spPr>
        <p:txBody>
          <a:bodyPr anchor="ctr"/>
          <a:lstStyle>
            <a:lvl1pPr marL="0" indent="0"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EAFAA-99EF-4821-85B6-03383D48126C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6818F-B4DC-475A-98B4-933519B356E5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5113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5113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DA23C-790D-4A76-A1FE-E085EB66D3C7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229600" cy="734995"/>
          </a:xfrm>
        </p:spPr>
        <p:txBody>
          <a:bodyPr/>
          <a:lstStyle>
            <a:lvl1pPr>
              <a:defRPr sz="360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2pPr>
              <a:buFont typeface="华文楷体" pitchFamily="2" charset="-122"/>
              <a:buChar char="−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A3FD8-8200-4B42-B7D1-C733069E82F1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87EFD-4622-41FF-8381-347E2FE4CF61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CC372-0F7B-4B10-AC21-F6F6444B9EE2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5AAD5-AD16-40DA-A749-CBA665664C12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0E75B-FDA0-4285-A327-5E0CC28469BF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36A57-4066-4EB0-BE8D-AE16E92906DE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3E294-484D-4290-91F1-5527B36EE15A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2984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2958BF87-DC97-433B-846D-30C0E9C4429A}" type="datetime8">
              <a:rPr lang="en-US" smtClean="0"/>
              <a:pPr/>
              <a:t>11/24/2015 9:22 PM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0"/>
            <a:ext cx="213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fld id="{016B8E71-FE22-4563-9496-4184DB90FE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7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3">
              <a:lumMod val="50000"/>
            </a:schemeClr>
          </a:solidFill>
          <a:latin typeface="Verdana" pitchFamily="34" charset="0"/>
          <a:ea typeface="华文隶书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2"/>
          </a:solidFill>
          <a:latin typeface="Courier New" pitchFamily="49" charset="0"/>
          <a:ea typeface="华文楷体" pitchFamily="2" charset="-122"/>
          <a:cs typeface="Courier New" pitchFamily="49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600" b="1">
          <a:solidFill>
            <a:schemeClr val="accent4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3">
              <a:lumMod val="75000"/>
            </a:schemeClr>
          </a:solidFill>
          <a:latin typeface="Courier New" pitchFamily="49" charset="0"/>
          <a:ea typeface="华文楷体" pitchFamily="2" charset="-122"/>
          <a:cs typeface="Courier New" pitchFamily="49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Courier New" pitchFamily="49" charset="0"/>
          <a:ea typeface="华文楷体" pitchFamily="2" charset="-122"/>
          <a:cs typeface="Courier New" pitchFamily="49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m62 </a:t>
            </a:r>
            <a:r>
              <a:rPr lang="en-US" sz="1200" dirty="0" err="1">
                <a:solidFill>
                  <a:srgbClr val="4D4D4D"/>
                </a:solidFill>
                <a:latin typeface="Neo Sans" pitchFamily="34" charset="0"/>
              </a:rPr>
              <a:t>visualcommunications</a:t>
            </a:r>
            <a:r>
              <a:rPr lang="en-US" sz="1200" dirty="0">
                <a:solidFill>
                  <a:srgbClr val="4D4D4D"/>
                </a:solidFill>
                <a:latin typeface="Neo Sans" pitchFamily="34" charset="0"/>
              </a:rPr>
              <a:t> is the global leader in presentation effectiveness, from offices in the UK, USA, and Singapore</a:t>
            </a:r>
          </a:p>
        </p:txBody>
      </p:sp>
      <p:pic>
        <p:nvPicPr>
          <p:cNvPr id="12292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2293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2294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2295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2296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12297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12298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12299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Array and String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4E2106-01E1-4471-A383-C51C3E4C0A8E}" type="datetime8">
              <a:rPr lang="en-US" smtClean="0"/>
              <a:pPr/>
              <a:t>11/24/2015 9:22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Array </a:t>
            </a:r>
            <a:r>
              <a:rPr lang="en-US" altLang="zh-CN" dirty="0" smtClean="0">
                <a:ea typeface="宋体" charset="-122"/>
              </a:rPr>
              <a:t>Subscript/Index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access an array element, write the array name followed by an integer value in square brackets.</a:t>
            </a:r>
          </a:p>
          <a:p>
            <a:pPr lvl="1"/>
            <a:r>
              <a:rPr lang="en-US" altLang="zh-CN" dirty="0"/>
              <a:t>This is referred to as </a:t>
            </a:r>
            <a:r>
              <a:rPr lang="en-US" altLang="zh-CN" dirty="0" smtClean="0">
                <a:solidFill>
                  <a:srgbClr val="FF0000"/>
                </a:solidFill>
              </a:rPr>
              <a:t>subscript</a:t>
            </a:r>
            <a:r>
              <a:rPr lang="en-US" altLang="zh-CN" dirty="0" smtClean="0"/>
              <a:t> or </a:t>
            </a:r>
            <a:r>
              <a:rPr lang="en-US" altLang="zh-CN" dirty="0" smtClean="0">
                <a:solidFill>
                  <a:srgbClr val="FF0000"/>
                </a:solidFill>
              </a:rPr>
              <a:t>index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If </a:t>
            </a:r>
            <a:r>
              <a:rPr lang="en-US" altLang="zh-CN" b="0" dirty="0">
                <a:solidFill>
                  <a:schemeClr val="tx1"/>
                </a:solidFill>
                <a:ea typeface="宋体" charset="-122"/>
              </a:rPr>
              <a:t>a</a:t>
            </a:r>
            <a:r>
              <a:rPr lang="en-US" altLang="zh-CN" dirty="0"/>
              <a:t> is an array of length 10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7" descr="c8-1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35" y="4005064"/>
            <a:ext cx="53117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603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Array read from the console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755576" y="1340768"/>
            <a:ext cx="6624736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#define N 10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int main()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{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v[N];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int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for(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=0;i&lt;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N;i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++)  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scanf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("%d", &amp;v[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]);</a:t>
            </a: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 smtClean="0">
                <a:latin typeface="Courier" pitchFamily="49" charset="0"/>
              </a:rPr>
              <a:t>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for(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=0;i&lt;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N;i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++)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printf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("%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d ", v[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]);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}</a:t>
            </a:r>
            <a:endParaRPr lang="zh-CN" altLang="en-US" sz="2000" dirty="0">
              <a:solidFill>
                <a:schemeClr val="dk1"/>
              </a:solidFill>
              <a:latin typeface="Courier" pitchFamily="49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1730591" y="3212976"/>
            <a:ext cx="2985425" cy="39600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30591" y="4113120"/>
            <a:ext cx="2985425" cy="39600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8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Search Algorithm </a:t>
            </a:r>
            <a:r>
              <a:rPr lang="zh-CN" altLang="en-US" dirty="0" smtClean="0"/>
              <a:t>（搜索）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Definition</a:t>
            </a:r>
            <a:r>
              <a:rPr lang="en-US" altLang="zh-CN" dirty="0"/>
              <a:t>. </a:t>
            </a:r>
            <a:r>
              <a:rPr lang="en-US" altLang="zh-CN" dirty="0" smtClean="0">
                <a:solidFill>
                  <a:schemeClr val="tx1"/>
                </a:solidFill>
              </a:rPr>
              <a:t>An </a:t>
            </a:r>
            <a:r>
              <a:rPr lang="en-US" altLang="zh-CN" dirty="0">
                <a:solidFill>
                  <a:schemeClr val="tx1"/>
                </a:solidFill>
              </a:rPr>
              <a:t>algorithm for finding an item with specified </a:t>
            </a:r>
            <a:r>
              <a:rPr lang="en-US" altLang="zh-CN" dirty="0" smtClean="0">
                <a:solidFill>
                  <a:schemeClr val="tx1"/>
                </a:solidFill>
              </a:rPr>
              <a:t>value among </a:t>
            </a:r>
            <a:r>
              <a:rPr lang="en-US" altLang="zh-CN" dirty="0">
                <a:solidFill>
                  <a:schemeClr val="tx1"/>
                </a:solidFill>
              </a:rPr>
              <a:t>a collection of </a:t>
            </a:r>
            <a:r>
              <a:rPr lang="en-US" altLang="zh-CN" dirty="0" smtClean="0">
                <a:solidFill>
                  <a:schemeClr val="tx1"/>
                </a:solidFill>
              </a:rPr>
              <a:t>items.</a:t>
            </a:r>
          </a:p>
          <a:p>
            <a:endParaRPr lang="en-US" altLang="zh-CN" dirty="0"/>
          </a:p>
          <a:p>
            <a:r>
              <a:rPr lang="en-US" altLang="zh-CN" dirty="0" smtClean="0"/>
              <a:t>Key. </a:t>
            </a:r>
            <a:r>
              <a:rPr lang="en-US" altLang="zh-CN" dirty="0" smtClean="0">
                <a:solidFill>
                  <a:schemeClr val="tx1"/>
                </a:solidFill>
              </a:rPr>
              <a:t>The value of the item to find.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en-US" altLang="zh-CN" dirty="0" smtClean="0">
                <a:solidFill>
                  <a:srgbClr val="CC0000"/>
                </a:solidFill>
              </a:rPr>
              <a:t>A variable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Search table. </a:t>
            </a:r>
            <a:r>
              <a:rPr lang="en-US" altLang="zh-CN" dirty="0" smtClean="0">
                <a:solidFill>
                  <a:schemeClr val="tx1"/>
                </a:solidFill>
              </a:rPr>
              <a:t>The collection of items for searching.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en-US" altLang="zh-CN" dirty="0" smtClean="0">
                <a:solidFill>
                  <a:srgbClr val="CC0000"/>
                </a:solidFill>
              </a:rPr>
              <a:t>An array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480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would you find the key?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Ex. </a:t>
            </a:r>
            <a:r>
              <a:rPr kumimoji="0" lang="en-US" altLang="zh-CN" dirty="0" smtClean="0">
                <a:solidFill>
                  <a:schemeClr val="tx1"/>
                </a:solidFill>
              </a:rPr>
              <a:t>Search for </a:t>
            </a:r>
            <a:r>
              <a:rPr kumimoji="0" lang="en-US" altLang="zh-CN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key=33 </a:t>
            </a:r>
            <a:r>
              <a:rPr kumimoji="0" lang="en-US" altLang="zh-CN" dirty="0" smtClean="0">
                <a:solidFill>
                  <a:schemeClr val="tx1"/>
                </a:solidFill>
              </a:rPr>
              <a:t>in the array </a:t>
            </a:r>
            <a:r>
              <a:rPr kumimoji="0" lang="en-US" altLang="zh-CN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US" altLang="zh-CN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a[15]</a:t>
            </a:r>
            <a:endParaRPr kumimoji="0" lang="zh-CN" alt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006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8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74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46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718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862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290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3434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150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578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722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294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438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14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866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hlink"/>
                </a:solidFill>
              </a:rPr>
              <a:t>13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43000" y="3367528"/>
            <a:ext cx="457200" cy="192087"/>
          </a:xfrm>
          <a:prstGeom prst="rect">
            <a:avLst/>
          </a:prstGeom>
          <a:ln w="19050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900" b="1" smtClean="0">
                <a:solidFill>
                  <a:schemeClr val="hlink"/>
                </a:solidFill>
              </a:rPr>
              <a:t>0</a:t>
            </a:r>
            <a:endParaRPr lang="en-US" sz="900" b="1" dirty="0">
              <a:solidFill>
                <a:schemeClr val="hlin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006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64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574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14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13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46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25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718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33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51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290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43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3434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53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7150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84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2578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72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61722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93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6294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95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5438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97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0866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96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143000" y="2918265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008536" y="4196651"/>
            <a:ext cx="722955" cy="30841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 smtClean="0"/>
              <a:t>begin</a:t>
            </a:r>
            <a:endParaRPr kumimoji="1" lang="en-US" b="1" dirty="0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1355725" y="3648515"/>
            <a:ext cx="0" cy="548136"/>
          </a:xfrm>
          <a:prstGeom prst="line">
            <a:avLst/>
          </a:prstGeom>
          <a:noFill/>
          <a:ln w="9525">
            <a:noFill/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7535787" y="4344717"/>
            <a:ext cx="508152" cy="30841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b="1" dirty="0" smtClean="0"/>
              <a:t>end</a:t>
            </a:r>
            <a:endParaRPr kumimoji="1" lang="en-US" b="1" dirty="0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V="1">
            <a:off x="7773988" y="3651689"/>
            <a:ext cx="0" cy="544961"/>
          </a:xfrm>
          <a:prstGeom prst="line">
            <a:avLst/>
          </a:prstGeom>
          <a:noFill/>
          <a:ln w="9525">
            <a:noFill/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爆炸形 1 44"/>
          <p:cNvSpPr/>
          <p:nvPr/>
        </p:nvSpPr>
        <p:spPr bwMode="auto">
          <a:xfrm>
            <a:off x="2917375" y="2670608"/>
            <a:ext cx="580571" cy="963393"/>
          </a:xfrm>
          <a:prstGeom prst="irregularSeal1">
            <a:avLst/>
          </a:prstGeom>
          <a:noFill/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圆角矩形 45"/>
          <p:cNvSpPr/>
          <p:nvPr/>
        </p:nvSpPr>
        <p:spPr bwMode="auto">
          <a:xfrm>
            <a:off x="2833914" y="4746162"/>
            <a:ext cx="3657600" cy="6676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  <a:ea typeface="ＭＳ Ｐゴシック" charset="-128"/>
                <a:cs typeface="ＭＳ Ｐゴシック" charset="-128"/>
              </a:rPr>
              <a:t>Linear Search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91419" y="2950015"/>
            <a:ext cx="357187" cy="1261150"/>
            <a:chOff x="1191419" y="1890493"/>
            <a:chExt cx="357187" cy="1261150"/>
          </a:xfrm>
        </p:grpSpPr>
        <p:grpSp>
          <p:nvGrpSpPr>
            <p:cNvPr id="40" name="组合 39"/>
            <p:cNvGrpSpPr/>
            <p:nvPr/>
          </p:nvGrpSpPr>
          <p:grpSpPr>
            <a:xfrm>
              <a:off x="1219142" y="2579699"/>
              <a:ext cx="293349" cy="571944"/>
              <a:chOff x="1224926" y="3301774"/>
              <a:chExt cx="293349" cy="571944"/>
            </a:xfrm>
          </p:grpSpPr>
          <p:sp>
            <p:nvSpPr>
              <p:cNvPr id="38" name="Rectangle 79"/>
              <p:cNvSpPr>
                <a:spLocks noChangeArrowheads="1"/>
              </p:cNvSpPr>
              <p:nvPr/>
            </p:nvSpPr>
            <p:spPr bwMode="auto">
              <a:xfrm>
                <a:off x="1224926" y="3565299"/>
                <a:ext cx="293349" cy="3084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b="1" dirty="0" err="1" smtClean="0"/>
                  <a:t>i</a:t>
                </a:r>
                <a:endParaRPr kumimoji="1" lang="en-US" b="1" dirty="0"/>
              </a:p>
            </p:txBody>
          </p:sp>
          <p:sp>
            <p:nvSpPr>
              <p:cNvPr id="39" name="Line 80"/>
              <p:cNvSpPr>
                <a:spLocks noChangeShapeType="1"/>
              </p:cNvSpPr>
              <p:nvPr/>
            </p:nvSpPr>
            <p:spPr bwMode="auto">
              <a:xfrm flipV="1">
                <a:off x="1355725" y="3301774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3" name="Oval 81"/>
            <p:cNvSpPr>
              <a:spLocks noChangeArrowheads="1"/>
            </p:cNvSpPr>
            <p:nvPr/>
          </p:nvSpPr>
          <p:spPr bwMode="auto">
            <a:xfrm>
              <a:off x="1191419" y="1890493"/>
              <a:ext cx="357187" cy="357187"/>
            </a:xfrm>
            <a:prstGeom prst="ellipse">
              <a:avLst/>
            </a:prstGeom>
            <a:solidFill>
              <a:schemeClr val="folHlink">
                <a:alpha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流程图: 决策 43"/>
          <p:cNvSpPr/>
          <p:nvPr/>
        </p:nvSpPr>
        <p:spPr bwMode="auto">
          <a:xfrm>
            <a:off x="2888342" y="2113845"/>
            <a:ext cx="3283858" cy="595075"/>
          </a:xfrm>
          <a:prstGeom prst="flowChartDecision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key==a[</a:t>
            </a:r>
            <a:r>
              <a:rPr lang="en-US" altLang="zh-CN" sz="2000" dirty="0" err="1" smtClean="0">
                <a:solidFill>
                  <a:schemeClr val="tx1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altLang="zh-CN" sz="2000" dirty="0">
                <a:solidFill>
                  <a:schemeClr val="tx1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]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410026" y="2918264"/>
            <a:ext cx="457200" cy="420688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a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 flipV="1">
            <a:off x="1355725" y="406449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V="1">
            <a:off x="7773988" y="421256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717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2.36994E-6 L 0.05156 2.3699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2.36994E-6 L 0.10156 2.3699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2 2.36994E-6 L 0.15156 2.36994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2 2.36994E-6 L 0.20156 2.3699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Search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1220554"/>
            <a:ext cx="828092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v[15]={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6,13,14,25,33,43,51,53,64,72,84, 93,95,96,97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};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x = 33, n = 15;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i,index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index = -1;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for(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=0; 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&lt;n;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++)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if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 x == v[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]){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index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break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}</a:t>
            </a:r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if(index&gt;=0)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printf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("%d is found at %d", x, index);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else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  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printf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("Not found!");</a:t>
            </a:r>
            <a:endParaRPr lang="zh-CN" altLang="en-US" sz="2000" dirty="0">
              <a:solidFill>
                <a:schemeClr val="dk1"/>
              </a:solidFill>
              <a:latin typeface="Courier" pitchFamily="49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1758551" y="3410976"/>
            <a:ext cx="2453410" cy="124216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3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do you search a word in a dictionary?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Linear search ? </a:t>
            </a:r>
            <a:endParaRPr lang="zh-CN" altLang="en-US" dirty="0"/>
          </a:p>
        </p:txBody>
      </p:sp>
      <p:pic>
        <p:nvPicPr>
          <p:cNvPr id="3074" name="Picture 2" descr="http://img.hc360.com/printing/info/images/201007/20100704160037418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91" y="1620737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乘号 3"/>
          <p:cNvSpPr/>
          <p:nvPr/>
        </p:nvSpPr>
        <p:spPr bwMode="auto">
          <a:xfrm>
            <a:off x="500247" y="1196752"/>
            <a:ext cx="3207657" cy="595086"/>
          </a:xfrm>
          <a:prstGeom prst="mathMultiply">
            <a:avLst/>
          </a:prstGeom>
          <a:solidFill>
            <a:srgbClr val="CC0000">
              <a:alpha val="50196"/>
            </a:srgb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789715" y="5196114"/>
            <a:ext cx="3657600" cy="6676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  <a:ea typeface="ＭＳ Ｐゴシック" charset="-128"/>
                <a:cs typeface="ＭＳ Ｐゴシック" charset="-128"/>
              </a:rPr>
              <a:t>Binary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  <a:ea typeface="ＭＳ Ｐゴシック" charset="-128"/>
                <a:cs typeface="ＭＳ Ｐゴシック" charset="-128"/>
              </a:rPr>
              <a:t>Search</a:t>
            </a:r>
            <a:endParaRPr kumimoji="0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4065" y="2686321"/>
            <a:ext cx="2738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difficult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560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Binary Search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 smtClean="0">
                <a:solidFill>
                  <a:srgbClr val="FF0000"/>
                </a:solidFill>
              </a:rPr>
              <a:t>Invariant!  </a:t>
            </a:r>
          </a:p>
          <a:p>
            <a:r>
              <a:rPr lang="en-US" dirty="0"/>
              <a:t>The search range is shrinking, while the algorithm maintains </a:t>
            </a:r>
          </a:p>
          <a:p>
            <a:pPr lvl="1"/>
            <a:r>
              <a:rPr kumimoji="0" lang="en-US" sz="2800" dirty="0" smtClean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kumimoji="0" lang="en-US" sz="2800" dirty="0" smtClean="0">
                <a:solidFill>
                  <a:srgbClr val="FF0000"/>
                </a:solidFill>
              </a:rPr>
              <a:t> </a:t>
            </a:r>
            <a:r>
              <a:rPr kumimoji="0" lang="en-US" sz="2800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kumimoji="0" lang="en-US" sz="2800" dirty="0">
                <a:solidFill>
                  <a:srgbClr val="FF0000"/>
                </a:solidFill>
              </a:rPr>
              <a:t> </a:t>
            </a:r>
            <a:r>
              <a:rPr kumimoji="0" lang="en-US" sz="2800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kumimoji="0" lang="en-US" sz="2800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kumimoji="0" lang="en-US" sz="2800" dirty="0" smtClean="0">
                <a:solidFill>
                  <a:srgbClr val="FF0000"/>
                </a:solidFill>
                <a:latin typeface="Courier New" charset="0"/>
              </a:rPr>
              <a:t>a[high]</a:t>
            </a:r>
            <a:endParaRPr kumimoji="0" lang="en-US" sz="2800" dirty="0">
              <a:solidFill>
                <a:srgbClr val="FF0000"/>
              </a:solidFill>
              <a:latin typeface="Courier New" charset="0"/>
            </a:endParaRPr>
          </a:p>
          <a:p>
            <a:endParaRPr kumimoji="0" lang="en-US" sz="1600" dirty="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262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Binary Search</a:t>
            </a:r>
          </a:p>
        </p:txBody>
      </p:sp>
      <p:sp>
        <p:nvSpPr>
          <p:cNvPr id="4135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CN" dirty="0" smtClean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a[high]</a:t>
            </a:r>
          </a:p>
          <a:p>
            <a:endParaRPr kumimoji="0" lang="en-US" dirty="0" smtClean="0"/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4800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057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600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2514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2971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3886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3429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4343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5715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257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6172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6629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7543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7086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1143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4800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2057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1600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2514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2971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3886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97" name="Rectangle 24"/>
          <p:cNvSpPr>
            <a:spLocks noChangeArrowheads="1"/>
          </p:cNvSpPr>
          <p:nvPr/>
        </p:nvSpPr>
        <p:spPr bwMode="auto">
          <a:xfrm>
            <a:off x="3429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4343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5715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0" name="Rectangle 28"/>
          <p:cNvSpPr>
            <a:spLocks noChangeArrowheads="1"/>
          </p:cNvSpPr>
          <p:nvPr/>
        </p:nvSpPr>
        <p:spPr bwMode="auto">
          <a:xfrm>
            <a:off x="5257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6172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02" name="Rectangle 30"/>
          <p:cNvSpPr>
            <a:spLocks noChangeArrowheads="1"/>
          </p:cNvSpPr>
          <p:nvPr/>
        </p:nvSpPr>
        <p:spPr bwMode="auto">
          <a:xfrm>
            <a:off x="6629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03" name="Rectangle 31"/>
          <p:cNvSpPr>
            <a:spLocks noChangeArrowheads="1"/>
          </p:cNvSpPr>
          <p:nvPr/>
        </p:nvSpPr>
        <p:spPr bwMode="auto">
          <a:xfrm>
            <a:off x="7543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04" name="Rectangle 32"/>
          <p:cNvSpPr>
            <a:spLocks noChangeArrowheads="1"/>
          </p:cNvSpPr>
          <p:nvPr/>
        </p:nvSpPr>
        <p:spPr bwMode="auto">
          <a:xfrm>
            <a:off x="7086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05" name="Rectangle 33"/>
          <p:cNvSpPr>
            <a:spLocks noChangeArrowheads="1"/>
          </p:cNvSpPr>
          <p:nvPr/>
        </p:nvSpPr>
        <p:spPr bwMode="auto">
          <a:xfrm>
            <a:off x="1143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1139180" y="3723395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07" name="Line 36"/>
          <p:cNvSpPr>
            <a:spLocks noChangeShapeType="1"/>
          </p:cNvSpPr>
          <p:nvPr/>
        </p:nvSpPr>
        <p:spPr bwMode="auto">
          <a:xfrm flipV="1">
            <a:off x="1355725" y="34598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7559030" y="3726570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09" name="Line 45"/>
          <p:cNvSpPr>
            <a:spLocks noChangeShapeType="1"/>
          </p:cNvSpPr>
          <p:nvPr/>
        </p:nvSpPr>
        <p:spPr bwMode="auto">
          <a:xfrm flipV="1">
            <a:off x="7773988" y="346304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0" name="Rectangle 31"/>
          <p:cNvSpPr>
            <a:spLocks noChangeArrowheads="1"/>
          </p:cNvSpPr>
          <p:nvPr/>
        </p:nvSpPr>
        <p:spPr bwMode="auto">
          <a:xfrm>
            <a:off x="468082" y="2729582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1" name="矩形 110"/>
          <p:cNvSpPr/>
          <p:nvPr/>
        </p:nvSpPr>
        <p:spPr bwMode="auto">
          <a:xfrm>
            <a:off x="2571750" y="4118454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lo=0, hi=14, mid=(</a:t>
            </a:r>
            <a:r>
              <a:rPr kumimoji="0" lang="en-US" altLang="zh-CN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lo+hi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)/2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00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</a:t>
            </a:r>
            <a:r>
              <a:rPr lang="en-US" altLang="zh-CN" dirty="0" smtClean="0">
                <a:solidFill>
                  <a:srgbClr val="FF0000"/>
                </a:solidFill>
                <a:latin typeface="Courier New" charset="0"/>
              </a:rPr>
              <a:t>]</a:t>
            </a:r>
            <a:endParaRPr kumimoji="0" lang="en-US" altLang="zh-CN" dirty="0">
              <a:solidFill>
                <a:schemeClr val="tx1"/>
              </a:solidFill>
            </a:endParaRPr>
          </a:p>
        </p:txBody>
      </p:sp>
      <p:sp>
        <p:nvSpPr>
          <p:cNvPr id="86" name="Rectangle 44"/>
          <p:cNvSpPr>
            <a:spLocks noChangeArrowheads="1"/>
          </p:cNvSpPr>
          <p:nvPr/>
        </p:nvSpPr>
        <p:spPr bwMode="auto">
          <a:xfrm>
            <a:off x="4800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87" name="Rectangle 45"/>
          <p:cNvSpPr>
            <a:spLocks noChangeArrowheads="1"/>
          </p:cNvSpPr>
          <p:nvPr/>
        </p:nvSpPr>
        <p:spPr bwMode="auto">
          <a:xfrm>
            <a:off x="2057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1600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auto">
          <a:xfrm>
            <a:off x="2514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2971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91" name="Rectangle 49"/>
          <p:cNvSpPr>
            <a:spLocks noChangeArrowheads="1"/>
          </p:cNvSpPr>
          <p:nvPr/>
        </p:nvSpPr>
        <p:spPr bwMode="auto">
          <a:xfrm>
            <a:off x="3886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92" name="Rectangle 50"/>
          <p:cNvSpPr>
            <a:spLocks noChangeArrowheads="1"/>
          </p:cNvSpPr>
          <p:nvPr/>
        </p:nvSpPr>
        <p:spPr bwMode="auto">
          <a:xfrm>
            <a:off x="3429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93" name="Rectangle 51"/>
          <p:cNvSpPr>
            <a:spLocks noChangeArrowheads="1"/>
          </p:cNvSpPr>
          <p:nvPr/>
        </p:nvSpPr>
        <p:spPr bwMode="auto">
          <a:xfrm>
            <a:off x="4343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94" name="Rectangle 52"/>
          <p:cNvSpPr>
            <a:spLocks noChangeArrowheads="1"/>
          </p:cNvSpPr>
          <p:nvPr/>
        </p:nvSpPr>
        <p:spPr bwMode="auto">
          <a:xfrm>
            <a:off x="5715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95" name="Rectangle 53"/>
          <p:cNvSpPr>
            <a:spLocks noChangeArrowheads="1"/>
          </p:cNvSpPr>
          <p:nvPr/>
        </p:nvSpPr>
        <p:spPr bwMode="auto">
          <a:xfrm>
            <a:off x="5257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96" name="Rectangle 54"/>
          <p:cNvSpPr>
            <a:spLocks noChangeArrowheads="1"/>
          </p:cNvSpPr>
          <p:nvPr/>
        </p:nvSpPr>
        <p:spPr bwMode="auto">
          <a:xfrm>
            <a:off x="6172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97" name="Rectangle 55"/>
          <p:cNvSpPr>
            <a:spLocks noChangeArrowheads="1"/>
          </p:cNvSpPr>
          <p:nvPr/>
        </p:nvSpPr>
        <p:spPr bwMode="auto">
          <a:xfrm>
            <a:off x="6629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7543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9" name="Rectangle 57"/>
          <p:cNvSpPr>
            <a:spLocks noChangeArrowheads="1"/>
          </p:cNvSpPr>
          <p:nvPr/>
        </p:nvSpPr>
        <p:spPr bwMode="auto">
          <a:xfrm>
            <a:off x="7086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100" name="Rectangle 58"/>
          <p:cNvSpPr>
            <a:spLocks noChangeArrowheads="1"/>
          </p:cNvSpPr>
          <p:nvPr/>
        </p:nvSpPr>
        <p:spPr bwMode="auto">
          <a:xfrm>
            <a:off x="1143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101" name="Rectangle 59"/>
          <p:cNvSpPr>
            <a:spLocks noChangeArrowheads="1"/>
          </p:cNvSpPr>
          <p:nvPr/>
        </p:nvSpPr>
        <p:spPr bwMode="auto">
          <a:xfrm>
            <a:off x="4800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102" name="Rectangle 60"/>
          <p:cNvSpPr>
            <a:spLocks noChangeArrowheads="1"/>
          </p:cNvSpPr>
          <p:nvPr/>
        </p:nvSpPr>
        <p:spPr bwMode="auto">
          <a:xfrm>
            <a:off x="2057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103" name="Rectangle 61"/>
          <p:cNvSpPr>
            <a:spLocks noChangeArrowheads="1"/>
          </p:cNvSpPr>
          <p:nvPr/>
        </p:nvSpPr>
        <p:spPr bwMode="auto">
          <a:xfrm>
            <a:off x="1600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104" name="Rectangle 62"/>
          <p:cNvSpPr>
            <a:spLocks noChangeArrowheads="1"/>
          </p:cNvSpPr>
          <p:nvPr/>
        </p:nvSpPr>
        <p:spPr bwMode="auto">
          <a:xfrm>
            <a:off x="2514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auto">
          <a:xfrm>
            <a:off x="2971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106" name="Rectangle 64"/>
          <p:cNvSpPr>
            <a:spLocks noChangeArrowheads="1"/>
          </p:cNvSpPr>
          <p:nvPr/>
        </p:nvSpPr>
        <p:spPr bwMode="auto">
          <a:xfrm>
            <a:off x="3886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107" name="Rectangle 65"/>
          <p:cNvSpPr>
            <a:spLocks noChangeArrowheads="1"/>
          </p:cNvSpPr>
          <p:nvPr/>
        </p:nvSpPr>
        <p:spPr bwMode="auto">
          <a:xfrm>
            <a:off x="3429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108" name="Rectangle 66"/>
          <p:cNvSpPr>
            <a:spLocks noChangeArrowheads="1"/>
          </p:cNvSpPr>
          <p:nvPr/>
        </p:nvSpPr>
        <p:spPr bwMode="auto">
          <a:xfrm>
            <a:off x="4343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9" name="Rectangle 67"/>
          <p:cNvSpPr>
            <a:spLocks noChangeArrowheads="1"/>
          </p:cNvSpPr>
          <p:nvPr/>
        </p:nvSpPr>
        <p:spPr bwMode="auto">
          <a:xfrm>
            <a:off x="5715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10" name="Rectangle 68"/>
          <p:cNvSpPr>
            <a:spLocks noChangeArrowheads="1"/>
          </p:cNvSpPr>
          <p:nvPr/>
        </p:nvSpPr>
        <p:spPr bwMode="auto">
          <a:xfrm>
            <a:off x="5257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11" name="Rectangle 69"/>
          <p:cNvSpPr>
            <a:spLocks noChangeArrowheads="1"/>
          </p:cNvSpPr>
          <p:nvPr/>
        </p:nvSpPr>
        <p:spPr bwMode="auto">
          <a:xfrm>
            <a:off x="6172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12" name="Rectangle 70"/>
          <p:cNvSpPr>
            <a:spLocks noChangeArrowheads="1"/>
          </p:cNvSpPr>
          <p:nvPr/>
        </p:nvSpPr>
        <p:spPr bwMode="auto">
          <a:xfrm>
            <a:off x="6629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13" name="Rectangle 71"/>
          <p:cNvSpPr>
            <a:spLocks noChangeArrowheads="1"/>
          </p:cNvSpPr>
          <p:nvPr/>
        </p:nvSpPr>
        <p:spPr bwMode="auto">
          <a:xfrm>
            <a:off x="7543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14" name="Rectangle 72"/>
          <p:cNvSpPr>
            <a:spLocks noChangeArrowheads="1"/>
          </p:cNvSpPr>
          <p:nvPr/>
        </p:nvSpPr>
        <p:spPr bwMode="auto">
          <a:xfrm>
            <a:off x="7086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15" name="Rectangle 73"/>
          <p:cNvSpPr>
            <a:spLocks noChangeArrowheads="1"/>
          </p:cNvSpPr>
          <p:nvPr/>
        </p:nvSpPr>
        <p:spPr bwMode="auto">
          <a:xfrm>
            <a:off x="1143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16" name="Rectangle 74"/>
          <p:cNvSpPr>
            <a:spLocks noChangeArrowheads="1"/>
          </p:cNvSpPr>
          <p:nvPr/>
        </p:nvSpPr>
        <p:spPr bwMode="auto">
          <a:xfrm>
            <a:off x="1139180" y="3723395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17" name="Line 75"/>
          <p:cNvSpPr>
            <a:spLocks noChangeShapeType="1"/>
          </p:cNvSpPr>
          <p:nvPr/>
        </p:nvSpPr>
        <p:spPr bwMode="auto">
          <a:xfrm flipV="1">
            <a:off x="1355725" y="34598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8" name="Rectangle 77"/>
          <p:cNvSpPr>
            <a:spLocks noChangeArrowheads="1"/>
          </p:cNvSpPr>
          <p:nvPr/>
        </p:nvSpPr>
        <p:spPr bwMode="auto">
          <a:xfrm>
            <a:off x="7559030" y="3726570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19" name="Line 78"/>
          <p:cNvSpPr>
            <a:spLocks noChangeShapeType="1"/>
          </p:cNvSpPr>
          <p:nvPr/>
        </p:nvSpPr>
        <p:spPr bwMode="auto">
          <a:xfrm flipV="1">
            <a:off x="7773988" y="346304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0" name="Rectangle 79"/>
          <p:cNvSpPr>
            <a:spLocks noChangeArrowheads="1"/>
          </p:cNvSpPr>
          <p:nvPr/>
        </p:nvSpPr>
        <p:spPr bwMode="auto">
          <a:xfrm>
            <a:off x="4272239" y="3724983"/>
            <a:ext cx="599523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</a:t>
            </a:r>
          </a:p>
        </p:txBody>
      </p:sp>
      <p:sp>
        <p:nvSpPr>
          <p:cNvPr id="121" name="Line 80"/>
          <p:cNvSpPr>
            <a:spLocks noChangeShapeType="1"/>
          </p:cNvSpPr>
          <p:nvPr/>
        </p:nvSpPr>
        <p:spPr bwMode="auto">
          <a:xfrm flipV="1">
            <a:off x="4556125" y="346145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2" name="Oval 81"/>
          <p:cNvSpPr>
            <a:spLocks noChangeArrowheads="1"/>
          </p:cNvSpPr>
          <p:nvPr/>
        </p:nvSpPr>
        <p:spPr bwMode="auto">
          <a:xfrm>
            <a:off x="4398963" y="2759783"/>
            <a:ext cx="357187" cy="357187"/>
          </a:xfrm>
          <a:prstGeom prst="ellipse">
            <a:avLst/>
          </a:prstGeom>
          <a:solidFill>
            <a:srgbClr val="003399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468082" y="2729582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4" name="矩形 123"/>
          <p:cNvSpPr/>
          <p:nvPr/>
        </p:nvSpPr>
        <p:spPr bwMode="auto">
          <a:xfrm>
            <a:off x="2571750" y="4118454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lo=0, hi=14, mid=7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5" name="流程图: 决策 124"/>
          <p:cNvSpPr/>
          <p:nvPr/>
        </p:nvSpPr>
        <p:spPr bwMode="auto">
          <a:xfrm>
            <a:off x="3313566" y="4971201"/>
            <a:ext cx="2590120" cy="595075"/>
          </a:xfrm>
          <a:prstGeom prst="flowChartDecision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 pitchFamily="49" charset="0"/>
                <a:ea typeface="ＭＳ Ｐゴシック" charset="-128"/>
                <a:cs typeface="ＭＳ Ｐゴシック" charset="-128"/>
              </a:rPr>
              <a:t>key&lt;a[mid]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" pitchFamily="49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5145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</a:t>
            </a:r>
            <a:r>
              <a:rPr lang="en-US" altLang="zh-CN" dirty="0" smtClean="0">
                <a:solidFill>
                  <a:srgbClr val="FF0000"/>
                </a:solidFill>
                <a:latin typeface="Courier New" charset="0"/>
              </a:rPr>
              <a:t>]</a:t>
            </a:r>
            <a:endParaRPr kumimoji="0" lang="en-US" altLang="zh-CN" dirty="0">
              <a:solidFill>
                <a:schemeClr val="tx1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4800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2057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600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2514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2971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3886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429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4343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715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257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61722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6294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75438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70866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1143000" y="3178883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92" name="Rectangle 19" descr="Outlined diamond"/>
          <p:cNvSpPr>
            <a:spLocks noChangeArrowheads="1"/>
          </p:cNvSpPr>
          <p:nvPr/>
        </p:nvSpPr>
        <p:spPr bwMode="auto">
          <a:xfrm>
            <a:off x="48006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>
            <a:off x="20574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4" name="Rectangle 21"/>
          <p:cNvSpPr>
            <a:spLocks noChangeArrowheads="1"/>
          </p:cNvSpPr>
          <p:nvPr/>
        </p:nvSpPr>
        <p:spPr bwMode="auto">
          <a:xfrm>
            <a:off x="1600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25146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29718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97" name="Rectangle 24"/>
          <p:cNvSpPr>
            <a:spLocks noChangeArrowheads="1"/>
          </p:cNvSpPr>
          <p:nvPr/>
        </p:nvSpPr>
        <p:spPr bwMode="auto">
          <a:xfrm>
            <a:off x="38862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3429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99" name="Rectangle 26" descr="Outlined diamond"/>
          <p:cNvSpPr>
            <a:spLocks noChangeArrowheads="1"/>
          </p:cNvSpPr>
          <p:nvPr/>
        </p:nvSpPr>
        <p:spPr bwMode="auto">
          <a:xfrm>
            <a:off x="43434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0" name="Rectangle 27" descr="Outlined diamond"/>
          <p:cNvSpPr>
            <a:spLocks noChangeArrowheads="1"/>
          </p:cNvSpPr>
          <p:nvPr/>
        </p:nvSpPr>
        <p:spPr bwMode="auto">
          <a:xfrm>
            <a:off x="57150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1" name="Rectangle 28" descr="Outlined diamond"/>
          <p:cNvSpPr>
            <a:spLocks noChangeArrowheads="1"/>
          </p:cNvSpPr>
          <p:nvPr/>
        </p:nvSpPr>
        <p:spPr bwMode="auto">
          <a:xfrm>
            <a:off x="52578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02" name="Rectangle 29" descr="Outlined diamond"/>
          <p:cNvSpPr>
            <a:spLocks noChangeArrowheads="1"/>
          </p:cNvSpPr>
          <p:nvPr/>
        </p:nvSpPr>
        <p:spPr bwMode="auto">
          <a:xfrm>
            <a:off x="61722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03" name="Rectangle 30" descr="Outlined diamond"/>
          <p:cNvSpPr>
            <a:spLocks noChangeArrowheads="1"/>
          </p:cNvSpPr>
          <p:nvPr/>
        </p:nvSpPr>
        <p:spPr bwMode="auto">
          <a:xfrm>
            <a:off x="66294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04" name="Rectangle 31" descr="Outlined diamond"/>
          <p:cNvSpPr>
            <a:spLocks noChangeArrowheads="1"/>
          </p:cNvSpPr>
          <p:nvPr/>
        </p:nvSpPr>
        <p:spPr bwMode="auto">
          <a:xfrm>
            <a:off x="75438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05" name="Rectangle 32" descr="Outlined diamond"/>
          <p:cNvSpPr>
            <a:spLocks noChangeArrowheads="1"/>
          </p:cNvSpPr>
          <p:nvPr/>
        </p:nvSpPr>
        <p:spPr bwMode="auto">
          <a:xfrm>
            <a:off x="7086600" y="2729620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06" name="Rectangle 33"/>
          <p:cNvSpPr>
            <a:spLocks noChangeArrowheads="1"/>
          </p:cNvSpPr>
          <p:nvPr/>
        </p:nvSpPr>
        <p:spPr bwMode="auto">
          <a:xfrm>
            <a:off x="1143000" y="2729620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1139180" y="3723395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08" name="Line 35"/>
          <p:cNvSpPr>
            <a:spLocks noChangeShapeType="1"/>
          </p:cNvSpPr>
          <p:nvPr/>
        </p:nvSpPr>
        <p:spPr bwMode="auto">
          <a:xfrm flipV="1">
            <a:off x="1355725" y="345987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09" name="Rectangle 39"/>
          <p:cNvSpPr>
            <a:spLocks noChangeArrowheads="1"/>
          </p:cNvSpPr>
          <p:nvPr/>
        </p:nvSpPr>
        <p:spPr bwMode="auto">
          <a:xfrm>
            <a:off x="3882380" y="3724983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 flipV="1">
            <a:off x="4095750" y="346145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>
            <a:off x="468082" y="2729582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2571750" y="4118454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lo=0,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49" charset="0"/>
              </a:rPr>
              <a:t>hi=mid-1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mid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=(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lo+hi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)/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38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One-dimensional array</a:t>
            </a:r>
          </a:p>
          <a:p>
            <a:pPr lvl="1"/>
            <a:r>
              <a:rPr lang="en-US" altLang="zh-CN" dirty="0" smtClean="0"/>
              <a:t>digits counting</a:t>
            </a:r>
          </a:p>
          <a:p>
            <a:pPr lvl="1"/>
            <a:r>
              <a:rPr lang="en-US" altLang="zh-CN" dirty="0" smtClean="0"/>
              <a:t>linear search &amp; binary search</a:t>
            </a:r>
          </a:p>
          <a:p>
            <a:pPr lvl="1"/>
            <a:r>
              <a:rPr lang="en-US" altLang="zh-CN" dirty="0" smtClean="0"/>
              <a:t>bubble sort</a:t>
            </a:r>
          </a:p>
          <a:p>
            <a:r>
              <a:rPr lang="en-US" altLang="zh-CN" dirty="0" smtClean="0"/>
              <a:t>Tow-dimensional array</a:t>
            </a:r>
          </a:p>
          <a:p>
            <a:pPr lvl="1"/>
            <a:r>
              <a:rPr lang="en-US" altLang="zh-CN" dirty="0" smtClean="0"/>
              <a:t>day of year</a:t>
            </a:r>
          </a:p>
          <a:p>
            <a:r>
              <a:rPr lang="en-US" altLang="zh-CN" dirty="0" smtClean="0"/>
              <a:t>String: an array of characters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62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</a:t>
            </a:r>
            <a:r>
              <a:rPr lang="en-US" altLang="zh-CN" dirty="0" smtClean="0">
                <a:solidFill>
                  <a:srgbClr val="FF0000"/>
                </a:solidFill>
                <a:latin typeface="Courier New" charset="0"/>
              </a:rPr>
              <a:t>]</a:t>
            </a:r>
            <a:endParaRPr kumimoji="0" lang="en-US" altLang="zh-CN" dirty="0">
              <a:solidFill>
                <a:schemeClr val="tx1"/>
              </a:solidFill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4800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2057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1600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2514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2971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3886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3429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4343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5715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5257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6172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629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7543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7086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1143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100" name="Rectangle 19" descr="Outlined diamond"/>
          <p:cNvSpPr>
            <a:spLocks noChangeArrowheads="1"/>
          </p:cNvSpPr>
          <p:nvPr/>
        </p:nvSpPr>
        <p:spPr bwMode="auto">
          <a:xfrm>
            <a:off x="4800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101" name="Rectangle 20"/>
          <p:cNvSpPr>
            <a:spLocks noChangeArrowheads="1"/>
          </p:cNvSpPr>
          <p:nvPr/>
        </p:nvSpPr>
        <p:spPr bwMode="auto">
          <a:xfrm>
            <a:off x="20574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16002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25146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29718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38862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34290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107" name="Rectangle 26" descr="Outlined diamond"/>
          <p:cNvSpPr>
            <a:spLocks noChangeArrowheads="1"/>
          </p:cNvSpPr>
          <p:nvPr/>
        </p:nvSpPr>
        <p:spPr bwMode="auto">
          <a:xfrm>
            <a:off x="4343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8" name="Rectangle 27" descr="Outlined diamond"/>
          <p:cNvSpPr>
            <a:spLocks noChangeArrowheads="1"/>
          </p:cNvSpPr>
          <p:nvPr/>
        </p:nvSpPr>
        <p:spPr bwMode="auto">
          <a:xfrm>
            <a:off x="5715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9" name="Rectangle 28" descr="Outlined diamond"/>
          <p:cNvSpPr>
            <a:spLocks noChangeArrowheads="1"/>
          </p:cNvSpPr>
          <p:nvPr/>
        </p:nvSpPr>
        <p:spPr bwMode="auto">
          <a:xfrm>
            <a:off x="5257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10" name="Rectangle 29" descr="Outlined diamond"/>
          <p:cNvSpPr>
            <a:spLocks noChangeArrowheads="1"/>
          </p:cNvSpPr>
          <p:nvPr/>
        </p:nvSpPr>
        <p:spPr bwMode="auto">
          <a:xfrm>
            <a:off x="6172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11" name="Rectangle 30" descr="Outlined diamond"/>
          <p:cNvSpPr>
            <a:spLocks noChangeArrowheads="1"/>
          </p:cNvSpPr>
          <p:nvPr/>
        </p:nvSpPr>
        <p:spPr bwMode="auto">
          <a:xfrm>
            <a:off x="6629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12" name="Rectangle 31" descr="Outlined diamond"/>
          <p:cNvSpPr>
            <a:spLocks noChangeArrowheads="1"/>
          </p:cNvSpPr>
          <p:nvPr/>
        </p:nvSpPr>
        <p:spPr bwMode="auto">
          <a:xfrm>
            <a:off x="7543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13" name="Rectangle 32" descr="Outlined diamond"/>
          <p:cNvSpPr>
            <a:spLocks noChangeArrowheads="1"/>
          </p:cNvSpPr>
          <p:nvPr/>
        </p:nvSpPr>
        <p:spPr bwMode="auto">
          <a:xfrm>
            <a:off x="7086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14" name="Rectangle 33"/>
          <p:cNvSpPr>
            <a:spLocks noChangeArrowheads="1"/>
          </p:cNvSpPr>
          <p:nvPr/>
        </p:nvSpPr>
        <p:spPr bwMode="auto">
          <a:xfrm>
            <a:off x="11430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15" name="Rectangle 34"/>
          <p:cNvSpPr>
            <a:spLocks noChangeArrowheads="1"/>
          </p:cNvSpPr>
          <p:nvPr/>
        </p:nvSpPr>
        <p:spPr bwMode="auto">
          <a:xfrm>
            <a:off x="1139180" y="3737909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16" name="Line 35"/>
          <p:cNvSpPr>
            <a:spLocks noChangeShapeType="1"/>
          </p:cNvSpPr>
          <p:nvPr/>
        </p:nvSpPr>
        <p:spPr bwMode="auto">
          <a:xfrm flipV="1">
            <a:off x="1355725" y="347438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2438676" y="3739497"/>
            <a:ext cx="599523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</a:t>
            </a:r>
          </a:p>
        </p:txBody>
      </p:sp>
      <p:sp>
        <p:nvSpPr>
          <p:cNvPr id="118" name="Line 40"/>
          <p:cNvSpPr>
            <a:spLocks noChangeShapeType="1"/>
          </p:cNvSpPr>
          <p:nvPr/>
        </p:nvSpPr>
        <p:spPr bwMode="auto">
          <a:xfrm flipV="1">
            <a:off x="2722563" y="3475972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9" name="Oval 41"/>
          <p:cNvSpPr>
            <a:spLocks noChangeArrowheads="1"/>
          </p:cNvSpPr>
          <p:nvPr/>
        </p:nvSpPr>
        <p:spPr bwMode="auto">
          <a:xfrm>
            <a:off x="2562225" y="2772709"/>
            <a:ext cx="357188" cy="357188"/>
          </a:xfrm>
          <a:prstGeom prst="ellipse">
            <a:avLst/>
          </a:prstGeom>
          <a:solidFill>
            <a:srgbClr val="003399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0" name="Rectangle 42"/>
          <p:cNvSpPr>
            <a:spLocks noChangeArrowheads="1"/>
          </p:cNvSpPr>
          <p:nvPr/>
        </p:nvSpPr>
        <p:spPr bwMode="auto">
          <a:xfrm>
            <a:off x="3882380" y="3739497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21" name="Line 43"/>
          <p:cNvSpPr>
            <a:spLocks noChangeShapeType="1"/>
          </p:cNvSpPr>
          <p:nvPr/>
        </p:nvSpPr>
        <p:spPr bwMode="auto">
          <a:xfrm flipV="1">
            <a:off x="4095750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>
            <a:off x="468082" y="2744096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3" name="流程图: 决策 122"/>
          <p:cNvSpPr/>
          <p:nvPr/>
        </p:nvSpPr>
        <p:spPr bwMode="auto">
          <a:xfrm>
            <a:off x="3276940" y="4963958"/>
            <a:ext cx="2590120" cy="595075"/>
          </a:xfrm>
          <a:prstGeom prst="flowChartDecision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 pitchFamily="49" charset="0"/>
                <a:ea typeface="ＭＳ Ｐゴシック" charset="-128"/>
                <a:cs typeface="ＭＳ Ｐゴシック" charset="-128"/>
              </a:rPr>
              <a:t>key&gt;a[mid]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" pitchFamily="49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" name="矩形 123"/>
          <p:cNvSpPr/>
          <p:nvPr/>
        </p:nvSpPr>
        <p:spPr bwMode="auto">
          <a:xfrm>
            <a:off x="2571750" y="4132968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lo=0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hi=6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mid=3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71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a[high]</a:t>
            </a:r>
          </a:p>
          <a:p>
            <a:endParaRPr kumimoji="0" lang="en-US" altLang="zh-CN" dirty="0">
              <a:solidFill>
                <a:schemeClr val="tx1"/>
              </a:solidFill>
            </a:endParaRPr>
          </a:p>
        </p:txBody>
      </p:sp>
      <p:sp>
        <p:nvSpPr>
          <p:cNvPr id="77" name="Rectangle 4"/>
          <p:cNvSpPr>
            <a:spLocks noChangeArrowheads="1"/>
          </p:cNvSpPr>
          <p:nvPr/>
        </p:nvSpPr>
        <p:spPr bwMode="auto">
          <a:xfrm>
            <a:off x="4800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2057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600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2514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2971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3886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429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4343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715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257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6172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88" name="Rectangle 15"/>
          <p:cNvSpPr>
            <a:spLocks noChangeArrowheads="1"/>
          </p:cNvSpPr>
          <p:nvPr/>
        </p:nvSpPr>
        <p:spPr bwMode="auto">
          <a:xfrm>
            <a:off x="6629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89" name="Rectangle 16"/>
          <p:cNvSpPr>
            <a:spLocks noChangeArrowheads="1"/>
          </p:cNvSpPr>
          <p:nvPr/>
        </p:nvSpPr>
        <p:spPr bwMode="auto">
          <a:xfrm>
            <a:off x="7543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0" name="Rectangle 17"/>
          <p:cNvSpPr>
            <a:spLocks noChangeArrowheads="1"/>
          </p:cNvSpPr>
          <p:nvPr/>
        </p:nvSpPr>
        <p:spPr bwMode="auto">
          <a:xfrm>
            <a:off x="7086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1" name="Rectangle 18"/>
          <p:cNvSpPr>
            <a:spLocks noChangeArrowheads="1"/>
          </p:cNvSpPr>
          <p:nvPr/>
        </p:nvSpPr>
        <p:spPr bwMode="auto">
          <a:xfrm>
            <a:off x="1143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92" name="Rectangle 19" descr="Outlined diamond"/>
          <p:cNvSpPr>
            <a:spLocks noChangeArrowheads="1"/>
          </p:cNvSpPr>
          <p:nvPr/>
        </p:nvSpPr>
        <p:spPr bwMode="auto">
          <a:xfrm>
            <a:off x="4800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93" name="Rectangle 20" descr="Outlined diamond"/>
          <p:cNvSpPr>
            <a:spLocks noChangeArrowheads="1"/>
          </p:cNvSpPr>
          <p:nvPr/>
        </p:nvSpPr>
        <p:spPr bwMode="auto">
          <a:xfrm>
            <a:off x="2057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4" name="Rectangle 21" descr="Outlined diamond"/>
          <p:cNvSpPr>
            <a:spLocks noChangeArrowheads="1"/>
          </p:cNvSpPr>
          <p:nvPr/>
        </p:nvSpPr>
        <p:spPr bwMode="auto">
          <a:xfrm>
            <a:off x="1600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5" name="Rectangle 22" descr="Outlined diamond"/>
          <p:cNvSpPr>
            <a:spLocks noChangeArrowheads="1"/>
          </p:cNvSpPr>
          <p:nvPr/>
        </p:nvSpPr>
        <p:spPr bwMode="auto">
          <a:xfrm>
            <a:off x="2514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96" name="Rectangle 23"/>
          <p:cNvSpPr>
            <a:spLocks noChangeArrowheads="1"/>
          </p:cNvSpPr>
          <p:nvPr/>
        </p:nvSpPr>
        <p:spPr bwMode="auto">
          <a:xfrm>
            <a:off x="29718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97" name="Rectangle 24"/>
          <p:cNvSpPr>
            <a:spLocks noChangeArrowheads="1"/>
          </p:cNvSpPr>
          <p:nvPr/>
        </p:nvSpPr>
        <p:spPr bwMode="auto">
          <a:xfrm>
            <a:off x="38862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34290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99" name="Rectangle 26" descr="Outlined diamond"/>
          <p:cNvSpPr>
            <a:spLocks noChangeArrowheads="1"/>
          </p:cNvSpPr>
          <p:nvPr/>
        </p:nvSpPr>
        <p:spPr bwMode="auto">
          <a:xfrm>
            <a:off x="4343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0" name="Rectangle 27" descr="Outlined diamond"/>
          <p:cNvSpPr>
            <a:spLocks noChangeArrowheads="1"/>
          </p:cNvSpPr>
          <p:nvPr/>
        </p:nvSpPr>
        <p:spPr bwMode="auto">
          <a:xfrm>
            <a:off x="5715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1" name="Rectangle 28" descr="Outlined diamond"/>
          <p:cNvSpPr>
            <a:spLocks noChangeArrowheads="1"/>
          </p:cNvSpPr>
          <p:nvPr/>
        </p:nvSpPr>
        <p:spPr bwMode="auto">
          <a:xfrm>
            <a:off x="5257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02" name="Rectangle 29" descr="Outlined diamond"/>
          <p:cNvSpPr>
            <a:spLocks noChangeArrowheads="1"/>
          </p:cNvSpPr>
          <p:nvPr/>
        </p:nvSpPr>
        <p:spPr bwMode="auto">
          <a:xfrm>
            <a:off x="6172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03" name="Rectangle 30" descr="Outlined diamond"/>
          <p:cNvSpPr>
            <a:spLocks noChangeArrowheads="1"/>
          </p:cNvSpPr>
          <p:nvPr/>
        </p:nvSpPr>
        <p:spPr bwMode="auto">
          <a:xfrm>
            <a:off x="6629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04" name="Rectangle 31" descr="Outlined diamond"/>
          <p:cNvSpPr>
            <a:spLocks noChangeArrowheads="1"/>
          </p:cNvSpPr>
          <p:nvPr/>
        </p:nvSpPr>
        <p:spPr bwMode="auto">
          <a:xfrm>
            <a:off x="7543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05" name="Rectangle 32" descr="Outlined diamond"/>
          <p:cNvSpPr>
            <a:spLocks noChangeArrowheads="1"/>
          </p:cNvSpPr>
          <p:nvPr/>
        </p:nvSpPr>
        <p:spPr bwMode="auto">
          <a:xfrm>
            <a:off x="7086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06" name="Rectangle 33" descr="Outlined diamond"/>
          <p:cNvSpPr>
            <a:spLocks noChangeArrowheads="1"/>
          </p:cNvSpPr>
          <p:nvPr/>
        </p:nvSpPr>
        <p:spPr bwMode="auto">
          <a:xfrm>
            <a:off x="1143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2977505" y="3739497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08" name="Line 40"/>
          <p:cNvSpPr>
            <a:spLocks noChangeShapeType="1"/>
          </p:cNvSpPr>
          <p:nvPr/>
        </p:nvSpPr>
        <p:spPr bwMode="auto">
          <a:xfrm flipV="1">
            <a:off x="3190875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09" name="Rectangle 42"/>
          <p:cNvSpPr>
            <a:spLocks noChangeArrowheads="1"/>
          </p:cNvSpPr>
          <p:nvPr/>
        </p:nvSpPr>
        <p:spPr bwMode="auto">
          <a:xfrm>
            <a:off x="3882380" y="3739497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10" name="Line 43"/>
          <p:cNvSpPr>
            <a:spLocks noChangeShapeType="1"/>
          </p:cNvSpPr>
          <p:nvPr/>
        </p:nvSpPr>
        <p:spPr bwMode="auto">
          <a:xfrm flipV="1">
            <a:off x="4095750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1" name="Rectangle 31"/>
          <p:cNvSpPr>
            <a:spLocks noChangeArrowheads="1"/>
          </p:cNvSpPr>
          <p:nvPr/>
        </p:nvSpPr>
        <p:spPr bwMode="auto">
          <a:xfrm>
            <a:off x="468082" y="2744096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2571750" y="4132968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49" charset="0"/>
              </a:rPr>
              <a:t>lo=mid+1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hi=6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mid=(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lo+hi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)/2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80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a[high]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4800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2057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1600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2514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2971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3886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3429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4343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93" name="Rectangle 12"/>
          <p:cNvSpPr>
            <a:spLocks noChangeArrowheads="1"/>
          </p:cNvSpPr>
          <p:nvPr/>
        </p:nvSpPr>
        <p:spPr bwMode="auto">
          <a:xfrm>
            <a:off x="5715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94" name="Rectangle 13"/>
          <p:cNvSpPr>
            <a:spLocks noChangeArrowheads="1"/>
          </p:cNvSpPr>
          <p:nvPr/>
        </p:nvSpPr>
        <p:spPr bwMode="auto">
          <a:xfrm>
            <a:off x="5257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6172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6629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97" name="Rectangle 16"/>
          <p:cNvSpPr>
            <a:spLocks noChangeArrowheads="1"/>
          </p:cNvSpPr>
          <p:nvPr/>
        </p:nvSpPr>
        <p:spPr bwMode="auto">
          <a:xfrm>
            <a:off x="7543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8" name="Rectangle 17"/>
          <p:cNvSpPr>
            <a:spLocks noChangeArrowheads="1"/>
          </p:cNvSpPr>
          <p:nvPr/>
        </p:nvSpPr>
        <p:spPr bwMode="auto">
          <a:xfrm>
            <a:off x="7086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1143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100" name="Rectangle 19" descr="Outlined diamond"/>
          <p:cNvSpPr>
            <a:spLocks noChangeArrowheads="1"/>
          </p:cNvSpPr>
          <p:nvPr/>
        </p:nvSpPr>
        <p:spPr bwMode="auto">
          <a:xfrm>
            <a:off x="4800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101" name="Rectangle 20" descr="Outlined diamond"/>
          <p:cNvSpPr>
            <a:spLocks noChangeArrowheads="1"/>
          </p:cNvSpPr>
          <p:nvPr/>
        </p:nvSpPr>
        <p:spPr bwMode="auto">
          <a:xfrm>
            <a:off x="2057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102" name="Rectangle 21" descr="Outlined diamond"/>
          <p:cNvSpPr>
            <a:spLocks noChangeArrowheads="1"/>
          </p:cNvSpPr>
          <p:nvPr/>
        </p:nvSpPr>
        <p:spPr bwMode="auto">
          <a:xfrm>
            <a:off x="1600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103" name="Rectangle 22" descr="Outlined diamond"/>
          <p:cNvSpPr>
            <a:spLocks noChangeArrowheads="1"/>
          </p:cNvSpPr>
          <p:nvPr/>
        </p:nvSpPr>
        <p:spPr bwMode="auto">
          <a:xfrm>
            <a:off x="2514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29718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38862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34290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107" name="Rectangle 26" descr="Outlined diamond"/>
          <p:cNvSpPr>
            <a:spLocks noChangeArrowheads="1"/>
          </p:cNvSpPr>
          <p:nvPr/>
        </p:nvSpPr>
        <p:spPr bwMode="auto">
          <a:xfrm>
            <a:off x="4343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8" name="Rectangle 27" descr="Outlined diamond"/>
          <p:cNvSpPr>
            <a:spLocks noChangeArrowheads="1"/>
          </p:cNvSpPr>
          <p:nvPr/>
        </p:nvSpPr>
        <p:spPr bwMode="auto">
          <a:xfrm>
            <a:off x="5715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9" name="Rectangle 28" descr="Outlined diamond"/>
          <p:cNvSpPr>
            <a:spLocks noChangeArrowheads="1"/>
          </p:cNvSpPr>
          <p:nvPr/>
        </p:nvSpPr>
        <p:spPr bwMode="auto">
          <a:xfrm>
            <a:off x="5257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10" name="Rectangle 29" descr="Outlined diamond"/>
          <p:cNvSpPr>
            <a:spLocks noChangeArrowheads="1"/>
          </p:cNvSpPr>
          <p:nvPr/>
        </p:nvSpPr>
        <p:spPr bwMode="auto">
          <a:xfrm>
            <a:off x="6172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11" name="Rectangle 30" descr="Outlined diamond"/>
          <p:cNvSpPr>
            <a:spLocks noChangeArrowheads="1"/>
          </p:cNvSpPr>
          <p:nvPr/>
        </p:nvSpPr>
        <p:spPr bwMode="auto">
          <a:xfrm>
            <a:off x="6629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12" name="Rectangle 31" descr="Outlined diamond"/>
          <p:cNvSpPr>
            <a:spLocks noChangeArrowheads="1"/>
          </p:cNvSpPr>
          <p:nvPr/>
        </p:nvSpPr>
        <p:spPr bwMode="auto">
          <a:xfrm>
            <a:off x="7543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13" name="Rectangle 32" descr="Outlined diamond"/>
          <p:cNvSpPr>
            <a:spLocks noChangeArrowheads="1"/>
          </p:cNvSpPr>
          <p:nvPr/>
        </p:nvSpPr>
        <p:spPr bwMode="auto">
          <a:xfrm>
            <a:off x="7086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14" name="Rectangle 33" descr="Outlined diamond"/>
          <p:cNvSpPr>
            <a:spLocks noChangeArrowheads="1"/>
          </p:cNvSpPr>
          <p:nvPr/>
        </p:nvSpPr>
        <p:spPr bwMode="auto">
          <a:xfrm>
            <a:off x="1143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15" name="Rectangle 34"/>
          <p:cNvSpPr>
            <a:spLocks noChangeArrowheads="1"/>
          </p:cNvSpPr>
          <p:nvPr/>
        </p:nvSpPr>
        <p:spPr bwMode="auto">
          <a:xfrm>
            <a:off x="2977505" y="3739497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</a:p>
        </p:txBody>
      </p:sp>
      <p:sp>
        <p:nvSpPr>
          <p:cNvPr id="116" name="Line 35"/>
          <p:cNvSpPr>
            <a:spLocks noChangeShapeType="1"/>
          </p:cNvSpPr>
          <p:nvPr/>
        </p:nvSpPr>
        <p:spPr bwMode="auto">
          <a:xfrm flipV="1">
            <a:off x="3190875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7" name="Rectangle 36"/>
          <p:cNvSpPr>
            <a:spLocks noChangeArrowheads="1"/>
          </p:cNvSpPr>
          <p:nvPr/>
        </p:nvSpPr>
        <p:spPr bwMode="auto">
          <a:xfrm>
            <a:off x="3882380" y="3739497"/>
            <a:ext cx="461666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18" name="Line 37"/>
          <p:cNvSpPr>
            <a:spLocks noChangeShapeType="1"/>
          </p:cNvSpPr>
          <p:nvPr/>
        </p:nvSpPr>
        <p:spPr bwMode="auto">
          <a:xfrm flipV="1">
            <a:off x="4095750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9" name="Rectangle 38"/>
          <p:cNvSpPr>
            <a:spLocks noChangeArrowheads="1"/>
          </p:cNvSpPr>
          <p:nvPr/>
        </p:nvSpPr>
        <p:spPr bwMode="auto">
          <a:xfrm>
            <a:off x="3359426" y="3739497"/>
            <a:ext cx="599523" cy="36997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</a:t>
            </a:r>
          </a:p>
        </p:txBody>
      </p:sp>
      <p:sp>
        <p:nvSpPr>
          <p:cNvPr id="120" name="Line 39"/>
          <p:cNvSpPr>
            <a:spLocks noChangeShapeType="1"/>
          </p:cNvSpPr>
          <p:nvPr/>
        </p:nvSpPr>
        <p:spPr bwMode="auto">
          <a:xfrm flipV="1">
            <a:off x="3643313" y="3475972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1" name="Oval 40"/>
          <p:cNvSpPr>
            <a:spLocks noChangeArrowheads="1"/>
          </p:cNvSpPr>
          <p:nvPr/>
        </p:nvSpPr>
        <p:spPr bwMode="auto">
          <a:xfrm>
            <a:off x="3482975" y="2772709"/>
            <a:ext cx="357188" cy="357188"/>
          </a:xfrm>
          <a:prstGeom prst="ellipse">
            <a:avLst/>
          </a:prstGeom>
          <a:solidFill>
            <a:srgbClr val="003399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>
            <a:off x="468082" y="2744096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23" name="流程图: 决策 122"/>
          <p:cNvSpPr/>
          <p:nvPr/>
        </p:nvSpPr>
        <p:spPr bwMode="auto">
          <a:xfrm>
            <a:off x="3263446" y="4989319"/>
            <a:ext cx="2590120" cy="595075"/>
          </a:xfrm>
          <a:prstGeom prst="flowChartDecision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 pitchFamily="49" charset="0"/>
                <a:ea typeface="ＭＳ Ｐゴシック" charset="-128"/>
                <a:cs typeface="ＭＳ Ｐゴシック" charset="-128"/>
              </a:rPr>
              <a:t>key&lt;a[mid]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" pitchFamily="49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" name="矩形 123"/>
          <p:cNvSpPr/>
          <p:nvPr/>
        </p:nvSpPr>
        <p:spPr bwMode="auto">
          <a:xfrm>
            <a:off x="2571750" y="4132968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lo=4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hi=6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mid=5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001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Binary Search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a[high]</a:t>
            </a:r>
          </a:p>
        </p:txBody>
      </p:sp>
      <p:sp>
        <p:nvSpPr>
          <p:cNvPr id="73" name="Rectangle 4"/>
          <p:cNvSpPr>
            <a:spLocks noChangeArrowheads="1"/>
          </p:cNvSpPr>
          <p:nvPr/>
        </p:nvSpPr>
        <p:spPr bwMode="auto">
          <a:xfrm>
            <a:off x="4800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057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1600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76" name="Rectangle 7"/>
          <p:cNvSpPr>
            <a:spLocks noChangeArrowheads="1"/>
          </p:cNvSpPr>
          <p:nvPr/>
        </p:nvSpPr>
        <p:spPr bwMode="auto">
          <a:xfrm>
            <a:off x="2514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2971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3886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3429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4343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81" name="Rectangle 12"/>
          <p:cNvSpPr>
            <a:spLocks noChangeArrowheads="1"/>
          </p:cNvSpPr>
          <p:nvPr/>
        </p:nvSpPr>
        <p:spPr bwMode="auto">
          <a:xfrm>
            <a:off x="5715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5257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6172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6629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85" name="Rectangle 16"/>
          <p:cNvSpPr>
            <a:spLocks noChangeArrowheads="1"/>
          </p:cNvSpPr>
          <p:nvPr/>
        </p:nvSpPr>
        <p:spPr bwMode="auto">
          <a:xfrm>
            <a:off x="7543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86" name="Rectangle 17"/>
          <p:cNvSpPr>
            <a:spLocks noChangeArrowheads="1"/>
          </p:cNvSpPr>
          <p:nvPr/>
        </p:nvSpPr>
        <p:spPr bwMode="auto">
          <a:xfrm>
            <a:off x="7086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87" name="Rectangle 18"/>
          <p:cNvSpPr>
            <a:spLocks noChangeArrowheads="1"/>
          </p:cNvSpPr>
          <p:nvPr/>
        </p:nvSpPr>
        <p:spPr bwMode="auto">
          <a:xfrm>
            <a:off x="1143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88" name="Rectangle 19" descr="Outlined diamond"/>
          <p:cNvSpPr>
            <a:spLocks noChangeArrowheads="1"/>
          </p:cNvSpPr>
          <p:nvPr/>
        </p:nvSpPr>
        <p:spPr bwMode="auto">
          <a:xfrm>
            <a:off x="4800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89" name="Rectangle 20" descr="Outlined diamond"/>
          <p:cNvSpPr>
            <a:spLocks noChangeArrowheads="1"/>
          </p:cNvSpPr>
          <p:nvPr/>
        </p:nvSpPr>
        <p:spPr bwMode="auto">
          <a:xfrm>
            <a:off x="2057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0" name="Rectangle 21" descr="Outlined diamond"/>
          <p:cNvSpPr>
            <a:spLocks noChangeArrowheads="1"/>
          </p:cNvSpPr>
          <p:nvPr/>
        </p:nvSpPr>
        <p:spPr bwMode="auto">
          <a:xfrm>
            <a:off x="1600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1" name="Rectangle 22" descr="Outlined diamond"/>
          <p:cNvSpPr>
            <a:spLocks noChangeArrowheads="1"/>
          </p:cNvSpPr>
          <p:nvPr/>
        </p:nvSpPr>
        <p:spPr bwMode="auto">
          <a:xfrm>
            <a:off x="2514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29718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93" name="Rectangle 24" descr="Outlined diamond"/>
          <p:cNvSpPr>
            <a:spLocks noChangeArrowheads="1"/>
          </p:cNvSpPr>
          <p:nvPr/>
        </p:nvSpPr>
        <p:spPr bwMode="auto">
          <a:xfrm>
            <a:off x="3886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94" name="Rectangle 25" descr="Outlined diamond"/>
          <p:cNvSpPr>
            <a:spLocks noChangeArrowheads="1"/>
          </p:cNvSpPr>
          <p:nvPr/>
        </p:nvSpPr>
        <p:spPr bwMode="auto">
          <a:xfrm>
            <a:off x="3429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95" name="Rectangle 26" descr="Outlined diamond"/>
          <p:cNvSpPr>
            <a:spLocks noChangeArrowheads="1"/>
          </p:cNvSpPr>
          <p:nvPr/>
        </p:nvSpPr>
        <p:spPr bwMode="auto">
          <a:xfrm>
            <a:off x="4343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96" name="Rectangle 27" descr="Outlined diamond"/>
          <p:cNvSpPr>
            <a:spLocks noChangeArrowheads="1"/>
          </p:cNvSpPr>
          <p:nvPr/>
        </p:nvSpPr>
        <p:spPr bwMode="auto">
          <a:xfrm>
            <a:off x="5715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97" name="Rectangle 28" descr="Outlined diamond"/>
          <p:cNvSpPr>
            <a:spLocks noChangeArrowheads="1"/>
          </p:cNvSpPr>
          <p:nvPr/>
        </p:nvSpPr>
        <p:spPr bwMode="auto">
          <a:xfrm>
            <a:off x="5257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98" name="Rectangle 29" descr="Outlined diamond"/>
          <p:cNvSpPr>
            <a:spLocks noChangeArrowheads="1"/>
          </p:cNvSpPr>
          <p:nvPr/>
        </p:nvSpPr>
        <p:spPr bwMode="auto">
          <a:xfrm>
            <a:off x="6172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99" name="Rectangle 30" descr="Outlined diamond"/>
          <p:cNvSpPr>
            <a:spLocks noChangeArrowheads="1"/>
          </p:cNvSpPr>
          <p:nvPr/>
        </p:nvSpPr>
        <p:spPr bwMode="auto">
          <a:xfrm>
            <a:off x="6629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00" name="Rectangle 31" descr="Outlined diamond"/>
          <p:cNvSpPr>
            <a:spLocks noChangeArrowheads="1"/>
          </p:cNvSpPr>
          <p:nvPr/>
        </p:nvSpPr>
        <p:spPr bwMode="auto">
          <a:xfrm>
            <a:off x="7543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01" name="Rectangle 32" descr="Outlined diamond"/>
          <p:cNvSpPr>
            <a:spLocks noChangeArrowheads="1"/>
          </p:cNvSpPr>
          <p:nvPr/>
        </p:nvSpPr>
        <p:spPr bwMode="auto">
          <a:xfrm>
            <a:off x="7086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02" name="Rectangle 33" descr="Outlined diamond"/>
          <p:cNvSpPr>
            <a:spLocks noChangeArrowheads="1"/>
          </p:cNvSpPr>
          <p:nvPr/>
        </p:nvSpPr>
        <p:spPr bwMode="auto">
          <a:xfrm>
            <a:off x="1143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2977505" y="3739497"/>
            <a:ext cx="461666" cy="64697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  <a:b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</a:br>
            <a:r>
              <a:rPr kumimoji="1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 flipV="1">
            <a:off x="3190875" y="347597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05" name="Rectangle 31"/>
          <p:cNvSpPr>
            <a:spLocks noChangeArrowheads="1"/>
          </p:cNvSpPr>
          <p:nvPr/>
        </p:nvSpPr>
        <p:spPr bwMode="auto">
          <a:xfrm>
            <a:off x="468082" y="2744096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71750" y="4220052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lo=4,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" pitchFamily="49" charset="0"/>
              </a:rPr>
              <a:t>hi=mid-1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mid=(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lo+hi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)/2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94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Binary Search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Invariant. 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a[low]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key </a:t>
            </a:r>
            <a:r>
              <a:rPr lang="en-US" altLang="zh-CN" dirty="0">
                <a:solidFill>
                  <a:srgbClr val="FF0000"/>
                </a:solidFill>
                <a:sym typeface="Symbol" charset="2"/>
              </a:rPr>
              <a:t> </a:t>
            </a:r>
            <a:r>
              <a:rPr lang="en-US" altLang="zh-CN" dirty="0">
                <a:solidFill>
                  <a:srgbClr val="FF0000"/>
                </a:solidFill>
                <a:latin typeface="Courier New" charset="0"/>
              </a:rPr>
              <a:t>a[high]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4800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2057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</a:t>
            </a: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600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2514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3</a:t>
            </a: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2971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</a:t>
            </a: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3886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3429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</a:t>
            </a: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4343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</a:t>
            </a:r>
          </a:p>
        </p:txBody>
      </p:sp>
      <p:sp>
        <p:nvSpPr>
          <p:cNvPr id="86" name="Rectangle 12"/>
          <p:cNvSpPr>
            <a:spLocks noChangeArrowheads="1"/>
          </p:cNvSpPr>
          <p:nvPr/>
        </p:nvSpPr>
        <p:spPr bwMode="auto">
          <a:xfrm>
            <a:off x="5715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10</a:t>
            </a:r>
          </a:p>
        </p:txBody>
      </p:sp>
      <p:sp>
        <p:nvSpPr>
          <p:cNvPr id="87" name="Rectangle 13"/>
          <p:cNvSpPr>
            <a:spLocks noChangeArrowheads="1"/>
          </p:cNvSpPr>
          <p:nvPr/>
        </p:nvSpPr>
        <p:spPr bwMode="auto">
          <a:xfrm>
            <a:off x="5257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</a:t>
            </a: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61722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11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66294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12</a:t>
            </a:r>
          </a:p>
        </p:txBody>
      </p:sp>
      <p:sp>
        <p:nvSpPr>
          <p:cNvPr id="90" name="Rectangle 16"/>
          <p:cNvSpPr>
            <a:spLocks noChangeArrowheads="1"/>
          </p:cNvSpPr>
          <p:nvPr/>
        </p:nvSpPr>
        <p:spPr bwMode="auto">
          <a:xfrm>
            <a:off x="75438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1" name="Rectangle 17"/>
          <p:cNvSpPr>
            <a:spLocks noChangeArrowheads="1"/>
          </p:cNvSpPr>
          <p:nvPr/>
        </p:nvSpPr>
        <p:spPr bwMode="auto">
          <a:xfrm>
            <a:off x="70866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2" name="Rectangle 18"/>
          <p:cNvSpPr>
            <a:spLocks noChangeArrowheads="1"/>
          </p:cNvSpPr>
          <p:nvPr/>
        </p:nvSpPr>
        <p:spPr bwMode="auto">
          <a:xfrm>
            <a:off x="1143000" y="3193397"/>
            <a:ext cx="457200" cy="1920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0</a:t>
            </a:r>
          </a:p>
        </p:txBody>
      </p:sp>
      <p:sp>
        <p:nvSpPr>
          <p:cNvPr id="93" name="Rectangle 19" descr="Outlined diamond"/>
          <p:cNvSpPr>
            <a:spLocks noChangeArrowheads="1"/>
          </p:cNvSpPr>
          <p:nvPr/>
        </p:nvSpPr>
        <p:spPr bwMode="auto">
          <a:xfrm>
            <a:off x="4800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64</a:t>
            </a:r>
          </a:p>
        </p:txBody>
      </p:sp>
      <p:sp>
        <p:nvSpPr>
          <p:cNvPr id="94" name="Rectangle 20" descr="Outlined diamond"/>
          <p:cNvSpPr>
            <a:spLocks noChangeArrowheads="1"/>
          </p:cNvSpPr>
          <p:nvPr/>
        </p:nvSpPr>
        <p:spPr bwMode="auto">
          <a:xfrm>
            <a:off x="2057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14</a:t>
            </a:r>
          </a:p>
        </p:txBody>
      </p:sp>
      <p:sp>
        <p:nvSpPr>
          <p:cNvPr id="95" name="Rectangle 21" descr="Outlined diamond"/>
          <p:cNvSpPr>
            <a:spLocks noChangeArrowheads="1"/>
          </p:cNvSpPr>
          <p:nvPr/>
        </p:nvSpPr>
        <p:spPr bwMode="auto">
          <a:xfrm>
            <a:off x="1600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13</a:t>
            </a:r>
          </a:p>
        </p:txBody>
      </p:sp>
      <p:sp>
        <p:nvSpPr>
          <p:cNvPr id="96" name="Rectangle 22" descr="Outlined diamond"/>
          <p:cNvSpPr>
            <a:spLocks noChangeArrowheads="1"/>
          </p:cNvSpPr>
          <p:nvPr/>
        </p:nvSpPr>
        <p:spPr bwMode="auto">
          <a:xfrm>
            <a:off x="2514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25</a:t>
            </a: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2971800" y="2744134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33</a:t>
            </a:r>
          </a:p>
        </p:txBody>
      </p:sp>
      <p:sp>
        <p:nvSpPr>
          <p:cNvPr id="98" name="Rectangle 24" descr="Outlined diamond"/>
          <p:cNvSpPr>
            <a:spLocks noChangeArrowheads="1"/>
          </p:cNvSpPr>
          <p:nvPr/>
        </p:nvSpPr>
        <p:spPr bwMode="auto">
          <a:xfrm>
            <a:off x="3886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51</a:t>
            </a:r>
          </a:p>
        </p:txBody>
      </p:sp>
      <p:sp>
        <p:nvSpPr>
          <p:cNvPr id="99" name="Rectangle 25" descr="Outlined diamond"/>
          <p:cNvSpPr>
            <a:spLocks noChangeArrowheads="1"/>
          </p:cNvSpPr>
          <p:nvPr/>
        </p:nvSpPr>
        <p:spPr bwMode="auto">
          <a:xfrm>
            <a:off x="3429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43</a:t>
            </a:r>
          </a:p>
        </p:txBody>
      </p:sp>
      <p:sp>
        <p:nvSpPr>
          <p:cNvPr id="100" name="Rectangle 26" descr="Outlined diamond"/>
          <p:cNvSpPr>
            <a:spLocks noChangeArrowheads="1"/>
          </p:cNvSpPr>
          <p:nvPr/>
        </p:nvSpPr>
        <p:spPr bwMode="auto">
          <a:xfrm>
            <a:off x="4343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53</a:t>
            </a:r>
          </a:p>
        </p:txBody>
      </p:sp>
      <p:sp>
        <p:nvSpPr>
          <p:cNvPr id="101" name="Rectangle 27" descr="Outlined diamond"/>
          <p:cNvSpPr>
            <a:spLocks noChangeArrowheads="1"/>
          </p:cNvSpPr>
          <p:nvPr/>
        </p:nvSpPr>
        <p:spPr bwMode="auto">
          <a:xfrm>
            <a:off x="5715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84</a:t>
            </a:r>
          </a:p>
        </p:txBody>
      </p:sp>
      <p:sp>
        <p:nvSpPr>
          <p:cNvPr id="102" name="Rectangle 28" descr="Outlined diamond"/>
          <p:cNvSpPr>
            <a:spLocks noChangeArrowheads="1"/>
          </p:cNvSpPr>
          <p:nvPr/>
        </p:nvSpPr>
        <p:spPr bwMode="auto">
          <a:xfrm>
            <a:off x="5257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72</a:t>
            </a:r>
          </a:p>
        </p:txBody>
      </p:sp>
      <p:sp>
        <p:nvSpPr>
          <p:cNvPr id="103" name="Rectangle 29" descr="Outlined diamond"/>
          <p:cNvSpPr>
            <a:spLocks noChangeArrowheads="1"/>
          </p:cNvSpPr>
          <p:nvPr/>
        </p:nvSpPr>
        <p:spPr bwMode="auto">
          <a:xfrm>
            <a:off x="61722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93</a:t>
            </a:r>
          </a:p>
        </p:txBody>
      </p:sp>
      <p:sp>
        <p:nvSpPr>
          <p:cNvPr id="104" name="Rectangle 30" descr="Outlined diamond"/>
          <p:cNvSpPr>
            <a:spLocks noChangeArrowheads="1"/>
          </p:cNvSpPr>
          <p:nvPr/>
        </p:nvSpPr>
        <p:spPr bwMode="auto">
          <a:xfrm>
            <a:off x="66294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95</a:t>
            </a:r>
          </a:p>
        </p:txBody>
      </p:sp>
      <p:sp>
        <p:nvSpPr>
          <p:cNvPr id="105" name="Rectangle 31" descr="Outlined diamond"/>
          <p:cNvSpPr>
            <a:spLocks noChangeArrowheads="1"/>
          </p:cNvSpPr>
          <p:nvPr/>
        </p:nvSpPr>
        <p:spPr bwMode="auto">
          <a:xfrm>
            <a:off x="75438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97</a:t>
            </a:r>
          </a:p>
        </p:txBody>
      </p:sp>
      <p:sp>
        <p:nvSpPr>
          <p:cNvPr id="106" name="Rectangle 32" descr="Outlined diamond"/>
          <p:cNvSpPr>
            <a:spLocks noChangeArrowheads="1"/>
          </p:cNvSpPr>
          <p:nvPr/>
        </p:nvSpPr>
        <p:spPr bwMode="auto">
          <a:xfrm>
            <a:off x="70866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96</a:t>
            </a:r>
          </a:p>
        </p:txBody>
      </p:sp>
      <p:sp>
        <p:nvSpPr>
          <p:cNvPr id="107" name="Rectangle 33" descr="Outlined diamond"/>
          <p:cNvSpPr>
            <a:spLocks noChangeArrowheads="1"/>
          </p:cNvSpPr>
          <p:nvPr/>
        </p:nvSpPr>
        <p:spPr bwMode="auto">
          <a:xfrm>
            <a:off x="1143000" y="2744134"/>
            <a:ext cx="457200" cy="420688"/>
          </a:xfrm>
          <a:prstGeom prst="rect">
            <a:avLst/>
          </a:prstGeom>
          <a:pattFill prst="openDmnd">
            <a:fgClr>
              <a:srgbClr val="010000"/>
            </a:fgClr>
            <a:bgClr>
              <a:srgbClr val="C0C0C0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" pitchFamily="49" charset="0"/>
              </a:rPr>
              <a:t>6</a:t>
            </a:r>
          </a:p>
        </p:txBody>
      </p:sp>
      <p:sp>
        <p:nvSpPr>
          <p:cNvPr id="108" name="Rectangle 34"/>
          <p:cNvSpPr>
            <a:spLocks noChangeArrowheads="1"/>
          </p:cNvSpPr>
          <p:nvPr/>
        </p:nvSpPr>
        <p:spPr bwMode="auto">
          <a:xfrm>
            <a:off x="2908576" y="3739497"/>
            <a:ext cx="599523" cy="92397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</a:t>
            </a:r>
            <a:b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</a:b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hi</a:t>
            </a:r>
            <a:b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</a:br>
            <a:r>
              <a:rPr kumimoji="1" 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</a:t>
            </a:r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 flipV="1">
            <a:off x="3190875" y="3475972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0" name="Oval 36"/>
          <p:cNvSpPr>
            <a:spLocks noChangeArrowheads="1"/>
          </p:cNvSpPr>
          <p:nvPr/>
        </p:nvSpPr>
        <p:spPr bwMode="auto">
          <a:xfrm>
            <a:off x="3022600" y="2772709"/>
            <a:ext cx="357188" cy="357188"/>
          </a:xfrm>
          <a:prstGeom prst="ellipse">
            <a:avLst/>
          </a:prstGeom>
          <a:solidFill>
            <a:srgbClr val="003399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1" name="爆炸形 1 110"/>
          <p:cNvSpPr/>
          <p:nvPr/>
        </p:nvSpPr>
        <p:spPr bwMode="auto">
          <a:xfrm>
            <a:off x="2900589" y="2512579"/>
            <a:ext cx="580571" cy="963393"/>
          </a:xfrm>
          <a:prstGeom prst="irregularSeal1">
            <a:avLst/>
          </a:prstGeom>
          <a:noFill/>
          <a:ln w="9525" cap="flat" cmpd="sng" algn="ctr">
            <a:solidFill>
              <a:srgbClr val="01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CC0000">
                <a:satMod val="175000"/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" pitchFamily="49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Rectangle 31"/>
          <p:cNvSpPr>
            <a:spLocks noChangeArrowheads="1"/>
          </p:cNvSpPr>
          <p:nvPr/>
        </p:nvSpPr>
        <p:spPr bwMode="auto">
          <a:xfrm>
            <a:off x="468082" y="2744096"/>
            <a:ext cx="457200" cy="42068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2571750" y="4481304"/>
            <a:ext cx="4000500" cy="537029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lo=4, hi=4,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mid=(</a:t>
            </a:r>
            <a:r>
              <a:rPr kumimoji="0" lang="en-US" altLang="zh-CN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lo+hi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" pitchFamily="49" charset="0"/>
              </a:rPr>
              <a:t>)/2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" pitchFamily="49" charset="0"/>
            </a:endParaRPr>
          </a:p>
        </p:txBody>
      </p:sp>
      <p:sp>
        <p:nvSpPr>
          <p:cNvPr id="114" name="流程图: 决策 113"/>
          <p:cNvSpPr/>
          <p:nvPr/>
        </p:nvSpPr>
        <p:spPr bwMode="auto">
          <a:xfrm>
            <a:off x="3276940" y="5232210"/>
            <a:ext cx="2590120" cy="595075"/>
          </a:xfrm>
          <a:prstGeom prst="flowChartDecision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" pitchFamily="49" charset="0"/>
                <a:ea typeface="ＭＳ Ｐゴシック" charset="-128"/>
                <a:cs typeface="ＭＳ Ｐゴシック" charset="-128"/>
              </a:rPr>
              <a:t>key==a[mid]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" pitchFamily="49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0966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Search Algorithm: Linear VS Binary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876488"/>
              </p:ext>
            </p:extLst>
          </p:nvPr>
        </p:nvGraphicFramePr>
        <p:xfrm>
          <a:off x="711200" y="476672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503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Search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1220554"/>
            <a:ext cx="828092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v[15]={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6,13,14,25,33,43,51,53,64, 72,84,93,95,96,97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};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x = 33, n = 15;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int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i,index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index = -1;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for(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=0; </a:t>
            </a:r>
            <a:r>
              <a:rPr lang="en-US" altLang="zh-CN" sz="2000" dirty="0" err="1" smtClean="0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&lt;n;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++)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if( x == v[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]){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	index =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	break;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}</a:t>
            </a: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if(index&gt;=0)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printf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("%d is found at %d", x, index);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else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printf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("Not found!");</a:t>
            </a:r>
            <a:endParaRPr lang="zh-CN" altLang="en-US" sz="2000" dirty="0">
              <a:solidFill>
                <a:schemeClr val="dk1"/>
              </a:solidFill>
              <a:latin typeface="Courier" pitchFamily="49" charset="0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1187624" y="2996952"/>
            <a:ext cx="4071966" cy="1733633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55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Binary Search p58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87892" y="980728"/>
            <a:ext cx="8568952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</a:t>
            </a:r>
            <a:r>
              <a:rPr lang="en-US" altLang="zh-CN" sz="2000" dirty="0">
                <a:latin typeface="Courier" pitchFamily="49" charset="0"/>
              </a:rPr>
              <a:t>int v[15]={6,13,14,25,33,43,51,53,64, 72,84,93,95,96,97};</a:t>
            </a:r>
          </a:p>
          <a:p>
            <a:r>
              <a:rPr lang="en-US" altLang="zh-CN" sz="2000" dirty="0">
                <a:latin typeface="Courier" pitchFamily="49" charset="0"/>
              </a:rPr>
              <a:t>	int x = 33, n = 15;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int index;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int low, high, mid;</a:t>
            </a:r>
          </a:p>
          <a:p>
            <a:pPr>
              <a:lnSpc>
                <a:spcPts val="2000"/>
              </a:lnSpc>
            </a:pPr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index = -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1,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low =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0, high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 n - 1;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while (low &lt;= high) {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   mid = (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low+high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)/2;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   if (x &lt; v[mid])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   high = mid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-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1;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   else if (x  &gt; v[mid])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   low = mid + 1;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   else{   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   index =  mid;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   break;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   }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}</a:t>
            </a:r>
          </a:p>
          <a:p>
            <a:pPr>
              <a:lnSpc>
                <a:spcPts val="2000"/>
              </a:lnSpc>
            </a:pPr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if(index&gt;=0)</a:t>
            </a:r>
          </a:p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		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…… </a:t>
            </a:r>
            <a:endParaRPr lang="zh-CN" altLang="en-US" sz="2000" dirty="0">
              <a:solidFill>
                <a:schemeClr val="dk1"/>
              </a:solidFill>
              <a:latin typeface="Courier" pitchFamily="49" charset="0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971600" y="2852936"/>
            <a:ext cx="4608512" cy="287519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3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Sorting Algorithm</a:t>
            </a:r>
            <a:r>
              <a:rPr lang="zh-CN" altLang="en-US" dirty="0" smtClean="0"/>
              <a:t>（排序）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/>
          <a:p>
            <a:r>
              <a:rPr lang="en-US" altLang="zh-CN" dirty="0" smtClean="0"/>
              <a:t>Definition</a:t>
            </a:r>
            <a:r>
              <a:rPr lang="en-US" altLang="zh-CN" dirty="0"/>
              <a:t>. </a:t>
            </a:r>
            <a:r>
              <a:rPr lang="en-US" altLang="zh-CN" dirty="0">
                <a:solidFill>
                  <a:schemeClr val="tx1"/>
                </a:solidFill>
              </a:rPr>
              <a:t>Any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process </a:t>
            </a:r>
            <a:r>
              <a:rPr lang="en-US" altLang="zh-CN" dirty="0">
                <a:solidFill>
                  <a:schemeClr val="tx1"/>
                </a:solidFill>
              </a:rPr>
              <a:t>of arranging items according to </a:t>
            </a:r>
            <a:r>
              <a:rPr lang="en-US" altLang="zh-CN" dirty="0" smtClean="0">
                <a:solidFill>
                  <a:schemeClr val="tx1"/>
                </a:solidFill>
              </a:rPr>
              <a:t>an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ordered</a:t>
            </a:r>
            <a:r>
              <a:rPr lang="en-US" altLang="zh-CN" dirty="0" smtClean="0">
                <a:solidFill>
                  <a:schemeClr val="tx1"/>
                </a:solidFill>
              </a:rPr>
              <a:t> sequence. </a:t>
            </a:r>
          </a:p>
          <a:p>
            <a:r>
              <a:rPr lang="en-US" altLang="zh-CN" dirty="0" smtClean="0"/>
              <a:t>Order</a:t>
            </a:r>
          </a:p>
          <a:p>
            <a:pPr lvl="1"/>
            <a:r>
              <a:rPr lang="en-US" altLang="zh-CN" dirty="0" smtClean="0"/>
              <a:t>Increasing</a:t>
            </a:r>
          </a:p>
          <a:p>
            <a:pPr lvl="1"/>
            <a:r>
              <a:rPr lang="en-US" altLang="zh-CN" dirty="0"/>
              <a:t>Decreasing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6782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Bubble sort (</a:t>
            </a:r>
            <a:r>
              <a:rPr lang="zh-CN" altLang="en-US" dirty="0" smtClean="0"/>
              <a:t>冒泡排序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507288" cy="5072098"/>
          </a:xfrm>
        </p:spPr>
        <p:txBody>
          <a:bodyPr/>
          <a:lstStyle/>
          <a:p>
            <a:r>
              <a:rPr lang="zh-CN" altLang="en-US" dirty="0" smtClean="0"/>
              <a:t>基本思想</a:t>
            </a:r>
            <a:r>
              <a:rPr lang="en-US" altLang="zh-CN" dirty="0" smtClean="0"/>
              <a:t>:</a:t>
            </a:r>
            <a:r>
              <a:rPr lang="zh-CN" altLang="en-US" dirty="0" smtClean="0"/>
              <a:t>升序为例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/>
              <a:t>在</a:t>
            </a:r>
            <a:r>
              <a:rPr lang="en-US" altLang="zh-CN" dirty="0"/>
              <a:t>a[0]</a:t>
            </a:r>
            <a:r>
              <a:rPr lang="zh-CN" altLang="en-US" dirty="0"/>
              <a:t>到</a:t>
            </a:r>
            <a:r>
              <a:rPr lang="en-US" altLang="zh-CN" dirty="0"/>
              <a:t>a[N-1]</a:t>
            </a:r>
            <a:r>
              <a:rPr lang="zh-CN" altLang="en-US" dirty="0"/>
              <a:t>的范围内</a:t>
            </a:r>
            <a:r>
              <a:rPr lang="en-US" altLang="zh-CN" dirty="0" smtClean="0"/>
              <a:t>,</a:t>
            </a:r>
            <a:r>
              <a:rPr lang="zh-CN" altLang="en-US" dirty="0" smtClean="0"/>
              <a:t> 进行一</a:t>
            </a:r>
            <a:r>
              <a:rPr lang="zh-CN" altLang="en-US" dirty="0"/>
              <a:t>趟冒泡</a:t>
            </a:r>
            <a:r>
              <a:rPr lang="en-US" altLang="zh-CN" dirty="0" smtClean="0"/>
              <a:t>,</a:t>
            </a:r>
            <a:r>
              <a:rPr lang="zh-CN" altLang="en-US" dirty="0" smtClean="0"/>
              <a:t>把</a:t>
            </a:r>
            <a:r>
              <a:rPr lang="zh-CN" altLang="en-US" dirty="0"/>
              <a:t>这</a:t>
            </a:r>
            <a:r>
              <a:rPr lang="en-US" altLang="zh-CN" dirty="0"/>
              <a:t>N</a:t>
            </a:r>
            <a:r>
              <a:rPr lang="zh-CN" altLang="en-US" dirty="0"/>
              <a:t>个数中</a:t>
            </a:r>
            <a:r>
              <a:rPr lang="zh-CN" altLang="en-US" dirty="0" smtClean="0"/>
              <a:t>最</a:t>
            </a:r>
            <a:r>
              <a:rPr lang="zh-CN" altLang="en-US" dirty="0"/>
              <a:t>小</a:t>
            </a:r>
            <a:r>
              <a:rPr lang="zh-CN" altLang="en-US" dirty="0" smtClean="0"/>
              <a:t>的</a:t>
            </a:r>
            <a:r>
              <a:rPr lang="zh-CN" altLang="en-US" dirty="0"/>
              <a:t>数放到</a:t>
            </a:r>
            <a:r>
              <a:rPr lang="en-US" altLang="zh-CN" dirty="0" smtClean="0"/>
              <a:t>a[0]</a:t>
            </a:r>
            <a:r>
              <a:rPr lang="zh-CN" altLang="en-US" dirty="0"/>
              <a:t>中</a:t>
            </a:r>
            <a:r>
              <a:rPr lang="en-US" altLang="zh-CN" dirty="0" smtClean="0"/>
              <a:t>.</a:t>
            </a:r>
          </a:p>
          <a:p>
            <a:pPr marL="1371600" lvl="2" indent="-514350">
              <a:buFont typeface="+mj-ea"/>
              <a:buAutoNum type="circleNumDbPlain"/>
            </a:pPr>
            <a:r>
              <a:rPr lang="zh-CN" altLang="en-US" dirty="0"/>
              <a:t>依次比较两个相邻元素的值</a:t>
            </a:r>
            <a:r>
              <a:rPr lang="en-US" altLang="zh-CN" dirty="0"/>
              <a:t>,</a:t>
            </a:r>
            <a:r>
              <a:rPr lang="zh-CN" altLang="en-US" dirty="0"/>
              <a:t>若</a:t>
            </a:r>
            <a:r>
              <a:rPr lang="en-US" altLang="zh-CN" dirty="0"/>
              <a:t>a[j</a:t>
            </a:r>
            <a:r>
              <a:rPr lang="en-US" altLang="zh-CN" dirty="0" smtClean="0"/>
              <a:t>]&lt;a[j-1</a:t>
            </a:r>
            <a:r>
              <a:rPr lang="en-US" altLang="zh-CN" dirty="0"/>
              <a:t>],</a:t>
            </a:r>
            <a:r>
              <a:rPr lang="zh-CN" altLang="en-US" dirty="0"/>
              <a:t>则交换</a:t>
            </a:r>
            <a:r>
              <a:rPr lang="en-US" altLang="zh-CN" dirty="0"/>
              <a:t>a[j]</a:t>
            </a:r>
            <a:r>
              <a:rPr lang="zh-CN" altLang="en-US" dirty="0"/>
              <a:t>与</a:t>
            </a:r>
            <a:r>
              <a:rPr lang="en-US" altLang="zh-CN" dirty="0" smtClean="0"/>
              <a:t>a[j-1]</a:t>
            </a:r>
          </a:p>
          <a:p>
            <a:pPr marL="1371600" lvl="2" indent="-514350">
              <a:buFont typeface="+mj-ea"/>
              <a:buAutoNum type="circleNumDbPlain"/>
            </a:pPr>
            <a:r>
              <a:rPr lang="en-US" altLang="zh-CN" dirty="0" smtClean="0"/>
              <a:t>j</a:t>
            </a:r>
            <a:r>
              <a:rPr lang="zh-CN" altLang="en-US" dirty="0"/>
              <a:t>的值</a:t>
            </a:r>
            <a:r>
              <a:rPr lang="zh-CN" altLang="en-US" dirty="0" smtClean="0"/>
              <a:t>取</a:t>
            </a:r>
            <a:r>
              <a:rPr lang="en-US" altLang="zh-CN" dirty="0" smtClean="0"/>
              <a:t>1,2</a:t>
            </a:r>
            <a:r>
              <a:rPr lang="en-US" altLang="zh-CN" dirty="0"/>
              <a:t>,……,</a:t>
            </a:r>
            <a:r>
              <a:rPr lang="en-US" altLang="zh-CN" dirty="0" smtClean="0"/>
              <a:t>N-1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/>
              <a:t>在</a:t>
            </a:r>
            <a:r>
              <a:rPr lang="en-US" altLang="zh-CN" dirty="0" smtClean="0"/>
              <a:t>a[1]</a:t>
            </a:r>
            <a:r>
              <a:rPr lang="zh-CN" altLang="en-US" dirty="0"/>
              <a:t>到</a:t>
            </a:r>
            <a:r>
              <a:rPr lang="en-US" altLang="zh-CN" dirty="0" smtClean="0"/>
              <a:t>a[N-1]</a:t>
            </a:r>
            <a:r>
              <a:rPr lang="zh-CN" altLang="en-US" dirty="0"/>
              <a:t>的范围</a:t>
            </a:r>
            <a:r>
              <a:rPr lang="zh-CN" altLang="en-US" dirty="0" smtClean="0"/>
              <a:t>内，再</a:t>
            </a:r>
            <a:r>
              <a:rPr lang="zh-CN" altLang="en-US" dirty="0"/>
              <a:t>进行一趟冒泡</a:t>
            </a:r>
            <a:r>
              <a:rPr lang="en-US" altLang="zh-CN" dirty="0"/>
              <a:t>,</a:t>
            </a:r>
            <a:r>
              <a:rPr lang="zh-CN" altLang="en-US" dirty="0"/>
              <a:t>又将该范围内的最大值换到了</a:t>
            </a:r>
            <a:r>
              <a:rPr lang="en-US" altLang="zh-CN" dirty="0" smtClean="0"/>
              <a:t>a[1]</a:t>
            </a:r>
            <a:r>
              <a:rPr lang="zh-CN" altLang="en-US" dirty="0"/>
              <a:t>中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marL="1371600" lvl="2" indent="-514350">
              <a:buFont typeface="+mj-ea"/>
              <a:buAutoNum type="circleNumDbPlain"/>
            </a:pPr>
            <a:r>
              <a:rPr lang="zh-CN" altLang="en-US" dirty="0" smtClean="0"/>
              <a:t>重复</a:t>
            </a:r>
            <a:r>
              <a:rPr lang="en-US" altLang="zh-CN" dirty="0" smtClean="0"/>
              <a:t>1-1</a:t>
            </a:r>
          </a:p>
          <a:p>
            <a:pPr marL="1371600" lvl="2" indent="-514350">
              <a:buFont typeface="+mj-ea"/>
              <a:buAutoNum type="circleNumDbPlain"/>
            </a:pPr>
            <a:r>
              <a:rPr lang="en-US" altLang="zh-CN" dirty="0" smtClean="0"/>
              <a:t>j</a:t>
            </a:r>
            <a:r>
              <a:rPr lang="zh-CN" altLang="en-US" dirty="0"/>
              <a:t>的</a:t>
            </a:r>
            <a:r>
              <a:rPr lang="zh-CN" altLang="en-US"/>
              <a:t>值</a:t>
            </a:r>
            <a:r>
              <a:rPr lang="zh-CN" altLang="en-US" smtClean="0"/>
              <a:t>取</a:t>
            </a:r>
            <a:r>
              <a:rPr lang="en-US" altLang="zh-CN" smtClean="0"/>
              <a:t>2</a:t>
            </a:r>
            <a:r>
              <a:rPr lang="en-US" altLang="zh-CN"/>
              <a:t>,……,</a:t>
            </a:r>
            <a:r>
              <a:rPr lang="en-US" altLang="zh-CN" smtClean="0"/>
              <a:t>N-1</a:t>
            </a:r>
            <a:endParaRPr lang="en-US" altLang="zh-CN" dirty="0" smtClean="0"/>
          </a:p>
          <a:p>
            <a:pPr marL="971550" lvl="1" indent="-514350">
              <a:buFont typeface="+mj-ea"/>
              <a:buAutoNum type="arabicPeriod"/>
            </a:pPr>
            <a:r>
              <a:rPr lang="zh-CN" altLang="en-US" dirty="0" smtClean="0"/>
              <a:t>重复，直至范围为</a:t>
            </a:r>
            <a:r>
              <a:rPr lang="en-US" altLang="zh-CN" dirty="0" smtClean="0"/>
              <a:t>a[N-2]</a:t>
            </a:r>
            <a:r>
              <a:rPr lang="zh-CN" altLang="en-US" dirty="0"/>
              <a:t>到</a:t>
            </a:r>
            <a:r>
              <a:rPr lang="en-US" altLang="zh-CN" dirty="0" smtClean="0"/>
              <a:t>a[N-1]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37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One-dimensional array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digits counting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linear search &amp; binary search</a:t>
            </a:r>
          </a:p>
          <a:p>
            <a:pPr lvl="1"/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bubble sort</a:t>
            </a:r>
          </a:p>
          <a:p>
            <a:r>
              <a:rPr lang="en-US" altLang="zh-CN" dirty="0" smtClean="0"/>
              <a:t>Tow-dimensional array</a:t>
            </a:r>
          </a:p>
          <a:p>
            <a:pPr lvl="1"/>
            <a:r>
              <a:rPr lang="en-US" altLang="zh-CN" dirty="0" smtClean="0"/>
              <a:t>day of year</a:t>
            </a:r>
          </a:p>
          <a:p>
            <a:r>
              <a:rPr lang="en-US" altLang="zh-CN" dirty="0" smtClean="0"/>
              <a:t>String: an array of characters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6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urier"/>
              </a:rPr>
              <a:t>Data set: {6,8,5,4,6,9,3,2}</a:t>
            </a:r>
          </a:p>
          <a:p>
            <a:pPr lvl="1"/>
            <a:r>
              <a:rPr lang="en-US" altLang="zh-CN" dirty="0">
                <a:latin typeface="Courier"/>
              </a:rPr>
              <a:t> </a:t>
            </a:r>
            <a:r>
              <a:rPr lang="en-US" altLang="zh-CN" dirty="0" smtClean="0">
                <a:latin typeface="Courier"/>
              </a:rPr>
              <a:t>N=8</a:t>
            </a:r>
          </a:p>
          <a:p>
            <a:r>
              <a:rPr lang="en-US" altLang="zh-CN" dirty="0" smtClean="0">
                <a:latin typeface="Courier"/>
              </a:rPr>
              <a:t>increasing order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5482952" cy="73499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ourier"/>
              </a:rPr>
              <a:t>6, 8, 5, 4, 6, 9, 3, 2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Range:[0,N-1]</a:t>
            </a:r>
          </a:p>
          <a:p>
            <a:r>
              <a:rPr lang="en-US" altLang="zh-CN" dirty="0" smtClean="0"/>
              <a:t>7 Pairs: </a:t>
            </a:r>
            <a:r>
              <a:rPr lang="en-US" altLang="zh-CN" dirty="0"/>
              <a:t>(</a:t>
            </a:r>
            <a:r>
              <a:rPr lang="en-US" altLang="zh-CN" dirty="0" smtClean="0"/>
              <a:t>N-1,N-2), </a:t>
            </a:r>
            <a:r>
              <a:rPr lang="en-US" altLang="zh-CN" dirty="0"/>
              <a:t>… </a:t>
            </a:r>
            <a:r>
              <a:rPr lang="en-US" altLang="zh-CN" dirty="0" smtClean="0"/>
              <a:t>,(2,1), </a:t>
            </a:r>
            <a:r>
              <a:rPr lang="en-US" altLang="zh-CN" dirty="0"/>
              <a:t>(</a:t>
            </a:r>
            <a:r>
              <a:rPr lang="en-US" altLang="zh-CN" dirty="0" smtClean="0"/>
              <a:t>1,0)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99592" y="213285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5, 4, 6, 9,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3, 2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2700209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5, 4, 6,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9, 2</a:t>
            </a:r>
            <a:r>
              <a:rPr lang="en-US" altLang="zh-CN" sz="3200" dirty="0" smtClean="0">
                <a:latin typeface="Courier"/>
              </a:rPr>
              <a:t>, 3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899592" y="318026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5, 4,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6, 2</a:t>
            </a:r>
            <a:r>
              <a:rPr lang="en-US" altLang="zh-CN" sz="3200" dirty="0" smtClean="0">
                <a:latin typeface="Courier"/>
              </a:rPr>
              <a:t>, 9, 3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899592" y="3660315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5,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4, 2</a:t>
            </a:r>
            <a:r>
              <a:rPr lang="en-US" altLang="zh-CN" sz="3200" dirty="0" smtClean="0">
                <a:latin typeface="Courier"/>
              </a:rPr>
              <a:t>, 6, 9, 3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899592" y="414036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5, 2</a:t>
            </a:r>
            <a:r>
              <a:rPr lang="en-US" altLang="zh-CN" sz="3200" dirty="0" smtClean="0">
                <a:latin typeface="Courier"/>
              </a:rPr>
              <a:t>, 4, 6, 9, 3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899592" y="4620421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8, 2</a:t>
            </a:r>
            <a:r>
              <a:rPr lang="en-US" altLang="zh-CN" sz="3200" dirty="0" smtClean="0">
                <a:latin typeface="Courier"/>
              </a:rPr>
              <a:t>, 5, 4, 6, 9, 3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899592" y="510047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, 2</a:t>
            </a:r>
            <a:r>
              <a:rPr lang="en-US" altLang="zh-CN" sz="3200" dirty="0" smtClean="0">
                <a:latin typeface="Courier"/>
              </a:rPr>
              <a:t>, 8, 5, 4, 6, 9, 3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899592" y="5580529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 smtClean="0">
                <a:solidFill>
                  <a:srgbClr val="FFFF00"/>
                </a:solidFill>
                <a:latin typeface="Courier"/>
              </a:rPr>
              <a:t>6, 8, 5, 4, 6, 9, 3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749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Range:[1,N-1]</a:t>
            </a:r>
          </a:p>
          <a:p>
            <a:r>
              <a:rPr lang="en-US" altLang="zh-CN" dirty="0" smtClean="0"/>
              <a:t>6 Pairs: (N-1,N-2), </a:t>
            </a:r>
            <a:r>
              <a:rPr lang="en-US" altLang="zh-CN" dirty="0"/>
              <a:t>… </a:t>
            </a:r>
            <a:r>
              <a:rPr lang="en-US" altLang="zh-CN" dirty="0" smtClean="0"/>
              <a:t>,(3,2), (2,1)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899592" y="213285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latin typeface="Courier"/>
              </a:rPr>
              <a:t>6, 8, 5, 4, 6,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9, 3</a:t>
            </a:r>
          </a:p>
        </p:txBody>
      </p:sp>
      <p:sp>
        <p:nvSpPr>
          <p:cNvPr id="7" name="矩形 6"/>
          <p:cNvSpPr/>
          <p:nvPr/>
        </p:nvSpPr>
        <p:spPr>
          <a:xfrm>
            <a:off x="899592" y="2700209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latin typeface="Courier"/>
              </a:rPr>
              <a:t>6, 8, 5, 4,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6, 3</a:t>
            </a:r>
            <a:r>
              <a:rPr lang="en-US" altLang="zh-CN" sz="3200" dirty="0" smtClean="0">
                <a:latin typeface="Courier"/>
              </a:rPr>
              <a:t>, 9</a:t>
            </a:r>
            <a:endParaRPr lang="en-US" altLang="zh-CN" sz="3200" dirty="0">
              <a:latin typeface="Courier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318026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latin typeface="Courier"/>
              </a:rPr>
              <a:t>6, 8, 5,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4, 3</a:t>
            </a:r>
            <a:r>
              <a:rPr lang="en-US" altLang="zh-CN" sz="3200" dirty="0" smtClean="0">
                <a:latin typeface="Courier"/>
              </a:rPr>
              <a:t>, </a:t>
            </a:r>
            <a:r>
              <a:rPr lang="en-US" altLang="zh-CN" sz="3200" dirty="0">
                <a:latin typeface="Courier"/>
              </a:rPr>
              <a:t>6, 9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3660315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latin typeface="Courier"/>
              </a:rPr>
              <a:t>6, 8,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5, 3</a:t>
            </a:r>
            <a:r>
              <a:rPr lang="en-US" altLang="zh-CN" sz="3200" dirty="0" smtClean="0">
                <a:latin typeface="Courier"/>
              </a:rPr>
              <a:t>, 4, </a:t>
            </a:r>
            <a:r>
              <a:rPr lang="en-US" altLang="zh-CN" sz="3200" dirty="0">
                <a:latin typeface="Courier"/>
              </a:rPr>
              <a:t>6, 9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414036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latin typeface="Courier"/>
              </a:rPr>
              <a:t>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8, 3</a:t>
            </a:r>
            <a:r>
              <a:rPr lang="en-US" altLang="zh-CN" sz="3200" dirty="0" smtClean="0">
                <a:latin typeface="Courier"/>
              </a:rPr>
              <a:t>, 5, </a:t>
            </a:r>
            <a:r>
              <a:rPr lang="en-US" altLang="zh-CN" sz="3200" dirty="0">
                <a:latin typeface="Courier"/>
              </a:rPr>
              <a:t>4, 6, 9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4620421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6, 3</a:t>
            </a:r>
            <a:r>
              <a:rPr lang="en-US" altLang="zh-CN" sz="3200" dirty="0" smtClean="0">
                <a:latin typeface="Courier"/>
              </a:rPr>
              <a:t>, </a:t>
            </a:r>
            <a:r>
              <a:rPr lang="en-US" altLang="zh-CN" sz="3200" dirty="0">
                <a:latin typeface="Courier"/>
              </a:rPr>
              <a:t>8, 5, 4, 6, 9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5157192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solidFill>
                  <a:srgbClr val="FFFF00"/>
                </a:solidFill>
                <a:latin typeface="Courier"/>
              </a:rPr>
              <a:t>6, 8, 5, 4, 6, 9</a:t>
            </a: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457200" y="265113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>
                <a:solidFill>
                  <a:srgbClr val="0070C0"/>
                </a:solidFill>
                <a:latin typeface="Courier"/>
              </a:rPr>
              <a:t>2, 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6, 8, 5, 4, 6, 9, 3</a:t>
            </a:r>
          </a:p>
        </p:txBody>
      </p:sp>
    </p:spTree>
    <p:extLst>
      <p:ext uri="{BB962C8B-B14F-4D97-AF65-F5344CB8AC3E}">
        <p14:creationId xmlns:p14="http://schemas.microsoft.com/office/powerpoint/2010/main" val="4100022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Range:[2,N-1]</a:t>
            </a:r>
          </a:p>
          <a:p>
            <a:r>
              <a:rPr lang="en-US" altLang="zh-CN" dirty="0" smtClean="0"/>
              <a:t>5 Pairs: (N-1,N-2), </a:t>
            </a:r>
            <a:r>
              <a:rPr lang="en-US" altLang="zh-CN" dirty="0"/>
              <a:t>… </a:t>
            </a:r>
            <a:r>
              <a:rPr lang="en-US" altLang="zh-CN" dirty="0" smtClean="0"/>
              <a:t>,(4,3), (3,2)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latin typeface="Courier"/>
              </a:rPr>
              <a:t>6, 8, 5, 4,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6, 9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268491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latin typeface="Courier"/>
              </a:rPr>
              <a:t>6, 8, 5,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4, 6</a:t>
            </a:r>
            <a:r>
              <a:rPr lang="en-US" altLang="zh-CN" sz="3200" dirty="0">
                <a:latin typeface="Courier"/>
              </a:rPr>
              <a:t>, 9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316497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latin typeface="Courier"/>
              </a:rPr>
              <a:t>6, 8,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5, 4</a:t>
            </a:r>
            <a:r>
              <a:rPr lang="en-US" altLang="zh-CN" sz="3200" dirty="0">
                <a:latin typeface="Courier"/>
              </a:rPr>
              <a:t>, 6, 9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3645023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latin typeface="Courier"/>
              </a:rPr>
              <a:t>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4</a:t>
            </a:r>
            <a:r>
              <a:rPr lang="en-US" altLang="zh-CN" sz="3200" dirty="0" smtClean="0">
                <a:latin typeface="Courier"/>
              </a:rPr>
              <a:t>, 5, </a:t>
            </a:r>
            <a:r>
              <a:rPr lang="en-US" altLang="zh-CN" sz="3200" dirty="0">
                <a:latin typeface="Courier"/>
              </a:rPr>
              <a:t>6, 9</a:t>
            </a:r>
          </a:p>
        </p:txBody>
      </p:sp>
      <p:sp>
        <p:nvSpPr>
          <p:cNvPr id="11" name="矩形 10"/>
          <p:cNvSpPr/>
          <p:nvPr/>
        </p:nvSpPr>
        <p:spPr>
          <a:xfrm>
            <a:off x="899592" y="412507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4</a:t>
            </a:r>
            <a:r>
              <a:rPr lang="en-US" altLang="zh-CN" sz="3200" dirty="0" smtClean="0">
                <a:latin typeface="Courier"/>
              </a:rPr>
              <a:t>, 8, </a:t>
            </a:r>
            <a:r>
              <a:rPr lang="en-US" altLang="zh-CN" sz="3200" dirty="0">
                <a:latin typeface="Courier"/>
              </a:rPr>
              <a:t>5, 6, 9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725144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4, </a:t>
            </a:r>
            <a:r>
              <a:rPr lang="en-US" altLang="zh-CN" sz="3200" dirty="0" smtClean="0">
                <a:solidFill>
                  <a:srgbClr val="FFFF00"/>
                </a:solidFill>
                <a:latin typeface="Courier"/>
              </a:rPr>
              <a:t>6, </a:t>
            </a:r>
            <a:r>
              <a:rPr lang="en-US" altLang="zh-CN" sz="3200" dirty="0">
                <a:solidFill>
                  <a:srgbClr val="FFFF00"/>
                </a:solidFill>
                <a:latin typeface="Courier"/>
              </a:rPr>
              <a:t>8, 5, 6, 9</a:t>
            </a: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65113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2, 3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, 6, 8, 5, 4, 6, 9</a:t>
            </a:r>
          </a:p>
        </p:txBody>
      </p:sp>
    </p:spTree>
    <p:extLst>
      <p:ext uri="{BB962C8B-B14F-4D97-AF65-F5344CB8AC3E}">
        <p14:creationId xmlns:p14="http://schemas.microsoft.com/office/powerpoint/2010/main" val="136230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Range:[3,N-1]</a:t>
            </a:r>
          </a:p>
          <a:p>
            <a:r>
              <a:rPr lang="en-US" altLang="zh-CN" dirty="0" smtClean="0"/>
              <a:t>4 Pairs: (N-1,N-2), </a:t>
            </a:r>
            <a:r>
              <a:rPr lang="en-US" altLang="zh-CN" dirty="0"/>
              <a:t>… </a:t>
            </a:r>
            <a:r>
              <a:rPr lang="en-US" altLang="zh-CN" dirty="0" smtClean="0"/>
              <a:t>,(5,4), (4,3)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>
                <a:latin typeface="Courier"/>
              </a:rPr>
              <a:t>6, 8, 5,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6, 9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268491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>
                <a:latin typeface="Courier"/>
              </a:rPr>
              <a:t>6, 8,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5, 6</a:t>
            </a:r>
            <a:r>
              <a:rPr lang="en-US" altLang="zh-CN" sz="3200" dirty="0">
                <a:latin typeface="Courier"/>
              </a:rPr>
              <a:t>, 9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316497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>
                <a:latin typeface="Courier"/>
              </a:rPr>
              <a:t>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8, 5</a:t>
            </a:r>
            <a:r>
              <a:rPr lang="en-US" altLang="zh-CN" sz="3200" dirty="0">
                <a:latin typeface="Courier"/>
              </a:rPr>
              <a:t>, 6, 9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3645023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5</a:t>
            </a:r>
            <a:r>
              <a:rPr lang="en-US" altLang="zh-CN" sz="3200" dirty="0" smtClean="0">
                <a:latin typeface="Courier"/>
              </a:rPr>
              <a:t>, 8, </a:t>
            </a:r>
            <a:r>
              <a:rPr lang="en-US" altLang="zh-CN" sz="3200" dirty="0">
                <a:latin typeface="Courier"/>
              </a:rPr>
              <a:t>6, 9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221088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5,</a:t>
            </a:r>
            <a:r>
              <a:rPr lang="en-US" altLang="zh-CN" sz="3200" dirty="0" smtClean="0">
                <a:latin typeface="Courier"/>
              </a:rPr>
              <a:t> </a:t>
            </a:r>
            <a:r>
              <a:rPr lang="en-US" altLang="zh-CN" sz="3200" dirty="0" smtClean="0">
                <a:solidFill>
                  <a:srgbClr val="FFFF00"/>
                </a:solidFill>
                <a:latin typeface="Courier"/>
              </a:rPr>
              <a:t>6, </a:t>
            </a:r>
            <a:r>
              <a:rPr lang="en-US" altLang="zh-CN" sz="3200" dirty="0">
                <a:solidFill>
                  <a:srgbClr val="FFFF00"/>
                </a:solidFill>
                <a:latin typeface="Courier"/>
              </a:rPr>
              <a:t>8, 6, 9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65113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6, 8, 5, 6, 9</a:t>
            </a:r>
          </a:p>
        </p:txBody>
      </p:sp>
    </p:spTree>
    <p:extLst>
      <p:ext uri="{BB962C8B-B14F-4D97-AF65-F5344CB8AC3E}">
        <p14:creationId xmlns:p14="http://schemas.microsoft.com/office/powerpoint/2010/main" val="565830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Range:[4,N-1]</a:t>
            </a:r>
          </a:p>
          <a:p>
            <a:r>
              <a:rPr lang="en-US" altLang="zh-CN" dirty="0" smtClean="0"/>
              <a:t>3 Pairs: (N-1,N-2),(6,5),(5,4)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6, 8,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6, 9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268491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8, 6</a:t>
            </a:r>
            <a:r>
              <a:rPr lang="en-US" altLang="zh-CN" sz="3200" dirty="0">
                <a:latin typeface="Courier"/>
              </a:rPr>
              <a:t>, 9</a:t>
            </a:r>
          </a:p>
        </p:txBody>
      </p:sp>
      <p:sp>
        <p:nvSpPr>
          <p:cNvPr id="9" name="矩形 8"/>
          <p:cNvSpPr/>
          <p:nvPr/>
        </p:nvSpPr>
        <p:spPr>
          <a:xfrm>
            <a:off x="899592" y="316497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</a:t>
            </a:r>
            <a:r>
              <a:rPr lang="en-US" altLang="zh-CN" sz="3200" dirty="0" smtClean="0">
                <a:solidFill>
                  <a:srgbClr val="FF0000"/>
                </a:solidFill>
                <a:latin typeface="Courier"/>
              </a:rPr>
              <a:t>6</a:t>
            </a:r>
            <a:r>
              <a:rPr lang="en-US" altLang="zh-CN" sz="3200" dirty="0" smtClean="0">
                <a:latin typeface="Courier"/>
              </a:rPr>
              <a:t>, 8, </a:t>
            </a:r>
            <a:r>
              <a:rPr lang="en-US" altLang="zh-CN" sz="3200" dirty="0">
                <a:latin typeface="Courier"/>
              </a:rPr>
              <a:t>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3717032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5,</a:t>
            </a:r>
            <a:r>
              <a:rPr lang="en-US" altLang="zh-CN" sz="3200" dirty="0" smtClean="0">
                <a:latin typeface="Courier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sz="3200" dirty="0" smtClean="0">
                <a:solidFill>
                  <a:srgbClr val="FFFF00"/>
                </a:solidFill>
                <a:latin typeface="Courier"/>
              </a:rPr>
              <a:t>6, 8, </a:t>
            </a:r>
            <a:r>
              <a:rPr lang="en-US" altLang="zh-CN" sz="3200" dirty="0">
                <a:solidFill>
                  <a:srgbClr val="FFFF00"/>
                </a:solidFill>
                <a:latin typeface="Courier"/>
              </a:rPr>
              <a:t>9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57200" y="265113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dirty="0" smtClean="0">
                <a:latin typeface="Courier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urier"/>
              </a:rPr>
              <a:t>6, 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8, 6, 9</a:t>
            </a:r>
          </a:p>
        </p:txBody>
      </p:sp>
    </p:spTree>
    <p:extLst>
      <p:ext uri="{BB962C8B-B14F-4D97-AF65-F5344CB8AC3E}">
        <p14:creationId xmlns:p14="http://schemas.microsoft.com/office/powerpoint/2010/main" val="243766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Range:[5,N-1]</a:t>
            </a:r>
          </a:p>
          <a:p>
            <a:r>
              <a:rPr lang="en-US" altLang="zh-CN" dirty="0" smtClean="0"/>
              <a:t>2 Pairs: (N-1,N-2),(6,5)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sz="3200" dirty="0">
                <a:latin typeface="Courier"/>
              </a:rPr>
              <a:t>6,</a:t>
            </a:r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8, 9</a:t>
            </a:r>
          </a:p>
        </p:txBody>
      </p:sp>
      <p:sp>
        <p:nvSpPr>
          <p:cNvPr id="8" name="矩形 7"/>
          <p:cNvSpPr/>
          <p:nvPr/>
        </p:nvSpPr>
        <p:spPr>
          <a:xfrm>
            <a:off x="899592" y="268491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6, 8</a:t>
            </a:r>
            <a:r>
              <a:rPr lang="en-US" altLang="zh-CN" sz="3200" dirty="0">
                <a:latin typeface="Courier"/>
              </a:rPr>
              <a:t>, 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3284984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5,</a:t>
            </a:r>
            <a:r>
              <a:rPr lang="en-US" altLang="zh-CN" sz="3200" dirty="0" smtClean="0">
                <a:latin typeface="Courier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6, 6, </a:t>
            </a:r>
            <a:r>
              <a:rPr lang="en-US" altLang="zh-CN" sz="3200" dirty="0" smtClean="0">
                <a:solidFill>
                  <a:srgbClr val="FFFF00"/>
                </a:solidFill>
                <a:latin typeface="Courier"/>
              </a:rPr>
              <a:t>8, </a:t>
            </a:r>
            <a:r>
              <a:rPr lang="en-US" altLang="zh-CN" sz="3200" dirty="0">
                <a:solidFill>
                  <a:srgbClr val="FFFF00"/>
                </a:solidFill>
                <a:latin typeface="Courier"/>
              </a:rPr>
              <a:t>9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457200" y="265113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dirty="0" smtClean="0">
                <a:latin typeface="Courier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dirty="0" smtClean="0">
                <a:solidFill>
                  <a:schemeClr val="tx1"/>
                </a:solidFill>
                <a:latin typeface="Courier"/>
              </a:rPr>
              <a:t>6, 8, 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051915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062450"/>
          </a:xfrm>
        </p:spPr>
        <p:txBody>
          <a:bodyPr/>
          <a:lstStyle/>
          <a:p>
            <a:r>
              <a:rPr lang="en-US" altLang="zh-CN" dirty="0" smtClean="0"/>
              <a:t>Range:[6,N-1]</a:t>
            </a:r>
          </a:p>
          <a:p>
            <a:r>
              <a:rPr lang="en-US" altLang="zh-CN" dirty="0" smtClean="0"/>
              <a:t>1 Pairs: (N-1,N-2)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99592" y="220486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sz="3200" dirty="0">
                <a:latin typeface="Courier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sz="3200" dirty="0">
                <a:solidFill>
                  <a:schemeClr val="accent1"/>
                </a:solidFill>
                <a:latin typeface="Courier"/>
              </a:rPr>
              <a:t>6,</a:t>
            </a:r>
            <a:r>
              <a:rPr lang="en-US" altLang="zh-CN" sz="3200" dirty="0">
                <a:latin typeface="Courier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urier"/>
              </a:rPr>
              <a:t>8, 9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2780928"/>
            <a:ext cx="5040560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2, 3, 4,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5,</a:t>
            </a:r>
            <a:r>
              <a:rPr lang="en-US" altLang="zh-CN" sz="3200" dirty="0" smtClean="0">
                <a:latin typeface="Courier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Courier"/>
              </a:rPr>
              <a:t>6, 6, 8, </a:t>
            </a:r>
            <a:r>
              <a:rPr lang="en-US" altLang="zh-CN" sz="3200" dirty="0">
                <a:solidFill>
                  <a:srgbClr val="0070C0"/>
                </a:solidFill>
                <a:latin typeface="Courier"/>
              </a:rPr>
              <a:t>9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457200" y="260648"/>
            <a:ext cx="5482952" cy="73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华文隶书" pitchFamily="2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2, 3, 4, 5,</a:t>
            </a:r>
            <a:r>
              <a:rPr lang="en-US" altLang="zh-CN" dirty="0" smtClean="0">
                <a:latin typeface="Courier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dirty="0" smtClean="0">
                <a:solidFill>
                  <a:srgbClr val="0070C0"/>
                </a:solidFill>
                <a:latin typeface="Courier"/>
              </a:rPr>
              <a:t>6, </a:t>
            </a:r>
            <a:r>
              <a:rPr lang="en-US" altLang="zh-CN" dirty="0" smtClean="0">
                <a:solidFill>
                  <a:schemeClr val="tx1"/>
                </a:solidFill>
                <a:latin typeface="Courier"/>
              </a:rPr>
              <a:t>8, </a:t>
            </a:r>
            <a:r>
              <a:rPr lang="en-US" altLang="zh-CN" dirty="0">
                <a:solidFill>
                  <a:schemeClr val="tx1"/>
                </a:solidFill>
                <a:latin typeface="Courier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3308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Bubble sorting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539552" y="1305342"/>
            <a:ext cx="6768752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Courier" pitchFamily="49" charset="0"/>
              </a:rPr>
              <a:t> </a:t>
            </a:r>
            <a:r>
              <a:rPr lang="en-US" altLang="zh-CN" sz="2000" dirty="0" smtClean="0">
                <a:latin typeface="Courier" pitchFamily="49" charset="0"/>
              </a:rPr>
              <a:t>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int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v[N] = {6,8,5,4,6,9,3,2};</a:t>
            </a:r>
          </a:p>
          <a:p>
            <a:r>
              <a:rPr lang="en-US" altLang="zh-CN" sz="2000" dirty="0" smtClean="0">
                <a:latin typeface="Courier" pitchFamily="49" charset="0"/>
              </a:rPr>
              <a:t>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int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, j, temp;</a:t>
            </a:r>
          </a:p>
          <a:p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for(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=0;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&lt;=N-2; 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++)  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for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(j=N-1; j&gt;</a:t>
            </a:r>
            <a:r>
              <a:rPr lang="en-US" altLang="zh-CN" sz="2000" dirty="0" err="1">
                <a:solidFill>
                  <a:schemeClr val="dk1"/>
                </a:solidFill>
                <a:latin typeface="Courier" pitchFamily="49" charset="0"/>
              </a:rPr>
              <a:t>i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; j--)      </a:t>
            </a:r>
          </a:p>
          <a:p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	     if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(v[j]&lt;v[j-1])       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   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{</a:t>
            </a:r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      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temp 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= v[j];   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      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v[j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 = v[j-1];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      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v[j-1</a:t>
            </a:r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] = temp;</a:t>
            </a:r>
          </a:p>
          <a:p>
            <a:r>
              <a:rPr lang="en-US" altLang="zh-CN" sz="2000" dirty="0">
                <a:solidFill>
                  <a:schemeClr val="dk1"/>
                </a:solidFill>
                <a:latin typeface="Courier" pitchFamily="49" charset="0"/>
              </a:rPr>
              <a:t>           </a:t>
            </a:r>
            <a:r>
              <a:rPr lang="en-US" altLang="zh-CN" sz="2000" dirty="0" smtClean="0">
                <a:solidFill>
                  <a:schemeClr val="dk1"/>
                </a:solidFill>
                <a:latin typeface="Courier" pitchFamily="49" charset="0"/>
              </a:rPr>
              <a:t>}</a:t>
            </a:r>
            <a:endParaRPr lang="en-US" altLang="zh-CN" sz="2000" dirty="0">
              <a:solidFill>
                <a:schemeClr val="dk1"/>
              </a:solidFill>
              <a:latin typeface="Courier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1600" y="2276873"/>
            <a:ext cx="3528392" cy="28803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/>
          <p:nvPr/>
        </p:nvSpPr>
        <p:spPr>
          <a:xfrm>
            <a:off x="1331640" y="2564903"/>
            <a:ext cx="3960440" cy="2218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/>
          <p:cNvSpPr/>
          <p:nvPr/>
        </p:nvSpPr>
        <p:spPr>
          <a:xfrm>
            <a:off x="1547664" y="2564904"/>
            <a:ext cx="3384376" cy="335358"/>
          </a:xfrm>
          <a:prstGeom prst="roundRect">
            <a:avLst/>
          </a:prstGeom>
          <a:solidFill>
            <a:srgbClr val="66FF99">
              <a:alpha val="38824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/>
          <p:cNvSpPr/>
          <p:nvPr/>
        </p:nvSpPr>
        <p:spPr>
          <a:xfrm>
            <a:off x="2051720" y="2900262"/>
            <a:ext cx="2880320" cy="1882953"/>
          </a:xfrm>
          <a:prstGeom prst="round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685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Program Reading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50484" y="1484784"/>
            <a:ext cx="896448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Courier" pitchFamily="49" charset="0"/>
              </a:rPr>
              <a:t>int c, 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 =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 =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 = 0;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>
                <a:latin typeface="Courier" pitchFamily="49" charset="0"/>
              </a:rPr>
              <a:t>while ((c = </a:t>
            </a:r>
            <a:r>
              <a:rPr lang="en-US" altLang="zh-CN" sz="2000" dirty="0" err="1">
                <a:latin typeface="Courier" pitchFamily="49" charset="0"/>
              </a:rPr>
              <a:t>getchar</a:t>
            </a:r>
            <a:r>
              <a:rPr lang="en-US" altLang="zh-CN" sz="2000" dirty="0">
                <a:latin typeface="Courier" pitchFamily="49" charset="0"/>
              </a:rPr>
              <a:t>()) != EOF)</a:t>
            </a:r>
          </a:p>
          <a:p>
            <a:r>
              <a:rPr lang="en-US" altLang="zh-CN" sz="2000" dirty="0">
                <a:latin typeface="Courier" pitchFamily="49" charset="0"/>
              </a:rPr>
              <a:t>   if (c &gt;= '0' &amp;&amp; c &lt;= '9')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   else if (c == ' ' || c == '\n' || c == '\t')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   else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 err="1">
                <a:latin typeface="Courier" pitchFamily="49" charset="0"/>
              </a:rPr>
              <a:t>printf</a:t>
            </a:r>
            <a:r>
              <a:rPr lang="en-US" altLang="zh-CN" sz="2000" dirty="0">
                <a:latin typeface="Courier" pitchFamily="49" charset="0"/>
              </a:rPr>
              <a:t>("digits = %d, white space = %d, other = %d\n",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, 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);</a:t>
            </a:r>
            <a:endParaRPr lang="zh-CN" altLang="en-US" sz="2000" dirty="0">
              <a:latin typeface="Courier" pitchFamily="49" charset="0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395536" y="2996952"/>
            <a:ext cx="7128792" cy="187220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2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altLang="zh-CN" dirty="0" smtClean="0"/>
              <a:t>.6 Arrays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number of occurrences of </a:t>
            </a:r>
            <a:r>
              <a:rPr lang="en-US" dirty="0" smtClean="0">
                <a:solidFill>
                  <a:srgbClr val="FF0000"/>
                </a:solidFill>
              </a:rPr>
              <a:t>each digits</a:t>
            </a:r>
            <a:r>
              <a:rPr lang="en-US" dirty="0" smtClean="0"/>
              <a:t>, of white space characters, and of other characters.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Rewriting?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50484" y="1484784"/>
            <a:ext cx="896448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Courier" pitchFamily="49" charset="0"/>
              </a:rPr>
              <a:t>int c, 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 =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 =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 = 0;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>
                <a:latin typeface="Courier" pitchFamily="49" charset="0"/>
              </a:rPr>
              <a:t>while ((c = </a:t>
            </a:r>
            <a:r>
              <a:rPr lang="en-US" altLang="zh-CN" sz="2000" dirty="0" err="1">
                <a:latin typeface="Courier" pitchFamily="49" charset="0"/>
              </a:rPr>
              <a:t>getchar</a:t>
            </a:r>
            <a:r>
              <a:rPr lang="en-US" altLang="zh-CN" sz="2000" dirty="0">
                <a:latin typeface="Courier" pitchFamily="49" charset="0"/>
              </a:rPr>
              <a:t>()) != EOF)</a:t>
            </a:r>
          </a:p>
          <a:p>
            <a:r>
              <a:rPr lang="en-US" altLang="zh-CN" sz="2000" dirty="0">
                <a:latin typeface="Courier" pitchFamily="49" charset="0"/>
              </a:rPr>
              <a:t>   if (c &gt;= '0' &amp;&amp; c &lt;= '9')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   else if (c == ' ' || c == '\n' || c == '\t')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   else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 err="1">
                <a:latin typeface="Courier" pitchFamily="49" charset="0"/>
              </a:rPr>
              <a:t>printf</a:t>
            </a:r>
            <a:r>
              <a:rPr lang="en-US" altLang="zh-CN" sz="2000" dirty="0">
                <a:latin typeface="Courier" pitchFamily="49" charset="0"/>
              </a:rPr>
              <a:t>("digits = %d, white space = %d, other = %d\n",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, 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);</a:t>
            </a:r>
            <a:endParaRPr lang="zh-CN" altLang="en-US" sz="2000" dirty="0">
              <a:latin typeface="Courier" pitchFamily="49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3779912" y="1464259"/>
            <a:ext cx="1275742" cy="42862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8"/>
          <p:cNvSpPr/>
          <p:nvPr/>
        </p:nvSpPr>
        <p:spPr>
          <a:xfrm>
            <a:off x="5364088" y="1484784"/>
            <a:ext cx="2664296" cy="107157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urier" pitchFamily="49" charset="0"/>
              </a:rPr>
              <a:t>n0,n1,n2,n3,n4,n5,n6,n7,n8,n9</a:t>
            </a:r>
            <a:endParaRPr lang="en-US" sz="2000" b="1" dirty="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578029" y="3044676"/>
            <a:ext cx="4071966" cy="64071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08854" y="5013176"/>
            <a:ext cx="1894994" cy="496694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/>
          <p:nvPr/>
        </p:nvSpPr>
        <p:spPr>
          <a:xfrm>
            <a:off x="220368" y="5445224"/>
            <a:ext cx="1088486" cy="47299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18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3595"/>
          </a:xfrm>
        </p:spPr>
        <p:txBody>
          <a:bodyPr/>
          <a:lstStyle/>
          <a:p>
            <a:r>
              <a:rPr lang="en-US" altLang="zh-CN" sz="2800" dirty="0" smtClean="0"/>
              <a:t>Rewriting  p22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50484" y="548680"/>
            <a:ext cx="8964488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latin typeface="Courier" pitchFamily="49" charset="0"/>
              </a:rPr>
              <a:t>int c, 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int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[10];</a:t>
            </a:r>
          </a:p>
          <a:p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 =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 = 0;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>
                <a:latin typeface="Courier" pitchFamily="49" charset="0"/>
              </a:rPr>
              <a:t>for (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 = 0; 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 &lt; 10; ++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)</a:t>
            </a:r>
          </a:p>
          <a:p>
            <a:r>
              <a:rPr lang="en-US" altLang="zh-CN" sz="2000" dirty="0">
                <a:latin typeface="Courier" pitchFamily="49" charset="0"/>
              </a:rPr>
              <a:t>  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[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] = 0;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>
                <a:latin typeface="Courier" pitchFamily="49" charset="0"/>
              </a:rPr>
              <a:t>while ((c = </a:t>
            </a:r>
            <a:r>
              <a:rPr lang="en-US" altLang="zh-CN" sz="2000" dirty="0" err="1">
                <a:latin typeface="Courier" pitchFamily="49" charset="0"/>
              </a:rPr>
              <a:t>getchar</a:t>
            </a:r>
            <a:r>
              <a:rPr lang="en-US" altLang="zh-CN" sz="2000" dirty="0">
                <a:latin typeface="Courier" pitchFamily="49" charset="0"/>
              </a:rPr>
              <a:t>()) != EOF)</a:t>
            </a:r>
          </a:p>
          <a:p>
            <a:r>
              <a:rPr lang="en-US" altLang="zh-CN" sz="2000" dirty="0">
                <a:latin typeface="Courier" pitchFamily="49" charset="0"/>
              </a:rPr>
              <a:t>   if (c &gt;= '0' &amp;&amp; c &lt;= '9')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[c-'0'];</a:t>
            </a:r>
          </a:p>
          <a:p>
            <a:r>
              <a:rPr lang="en-US" altLang="zh-CN" sz="2000" dirty="0">
                <a:latin typeface="Courier" pitchFamily="49" charset="0"/>
              </a:rPr>
              <a:t>   else if (c == ' ' || c == '\n' || c == '\t')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r>
              <a:rPr lang="en-US" altLang="zh-CN" sz="2000" dirty="0">
                <a:latin typeface="Courier" pitchFamily="49" charset="0"/>
              </a:rPr>
              <a:t>   else</a:t>
            </a:r>
          </a:p>
          <a:p>
            <a:r>
              <a:rPr lang="en-US" altLang="zh-CN" sz="2000" dirty="0">
                <a:latin typeface="Courier" pitchFamily="49" charset="0"/>
              </a:rPr>
              <a:t>	   ++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;</a:t>
            </a:r>
          </a:p>
          <a:p>
            <a:endParaRPr lang="en-US" altLang="zh-CN" sz="2000" dirty="0">
              <a:latin typeface="Courier" pitchFamily="49" charset="0"/>
            </a:endParaRPr>
          </a:p>
          <a:p>
            <a:r>
              <a:rPr lang="en-US" altLang="zh-CN" sz="2000" dirty="0" err="1">
                <a:latin typeface="Courier" pitchFamily="49" charset="0"/>
              </a:rPr>
              <a:t>printf</a:t>
            </a:r>
            <a:r>
              <a:rPr lang="en-US" altLang="zh-CN" sz="2000" dirty="0">
                <a:latin typeface="Courier" pitchFamily="49" charset="0"/>
              </a:rPr>
              <a:t>("digits =");</a:t>
            </a:r>
          </a:p>
          <a:p>
            <a:r>
              <a:rPr lang="en-US" altLang="zh-CN" sz="2000" dirty="0">
                <a:latin typeface="Courier" pitchFamily="49" charset="0"/>
              </a:rPr>
              <a:t>for (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 = 0; 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 &lt; 10; ++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)</a:t>
            </a:r>
          </a:p>
          <a:p>
            <a:r>
              <a:rPr lang="en-US" altLang="zh-CN" sz="2000" dirty="0">
                <a:latin typeface="Courier" pitchFamily="49" charset="0"/>
              </a:rPr>
              <a:t>   </a:t>
            </a:r>
            <a:r>
              <a:rPr lang="en-US" altLang="zh-CN" sz="2000" dirty="0" err="1">
                <a:latin typeface="Courier" pitchFamily="49" charset="0"/>
              </a:rPr>
              <a:t>printf</a:t>
            </a:r>
            <a:r>
              <a:rPr lang="en-US" altLang="zh-CN" sz="2000" dirty="0">
                <a:latin typeface="Courier" pitchFamily="49" charset="0"/>
              </a:rPr>
              <a:t>(" %d", </a:t>
            </a:r>
            <a:r>
              <a:rPr lang="en-US" altLang="zh-CN" sz="2000" dirty="0" err="1">
                <a:latin typeface="Courier" pitchFamily="49" charset="0"/>
              </a:rPr>
              <a:t>ndigit</a:t>
            </a:r>
            <a:r>
              <a:rPr lang="en-US" altLang="zh-CN" sz="2000" dirty="0">
                <a:latin typeface="Courier" pitchFamily="49" charset="0"/>
              </a:rPr>
              <a:t>[</a:t>
            </a:r>
            <a:r>
              <a:rPr lang="en-US" altLang="zh-CN" sz="2000" dirty="0" err="1">
                <a:latin typeface="Courier" pitchFamily="49" charset="0"/>
              </a:rPr>
              <a:t>i</a:t>
            </a:r>
            <a:r>
              <a:rPr lang="en-US" altLang="zh-CN" sz="2000" dirty="0">
                <a:latin typeface="Courier" pitchFamily="49" charset="0"/>
              </a:rPr>
              <a:t>]);</a:t>
            </a:r>
          </a:p>
          <a:p>
            <a:r>
              <a:rPr lang="en-US" altLang="zh-CN" sz="2000" dirty="0" err="1">
                <a:latin typeface="Courier" pitchFamily="49" charset="0"/>
              </a:rPr>
              <a:t>printf</a:t>
            </a:r>
            <a:r>
              <a:rPr lang="en-US" altLang="zh-CN" sz="2000" dirty="0">
                <a:latin typeface="Courier" pitchFamily="49" charset="0"/>
              </a:rPr>
              <a:t>(", white space = %d, other = %d\n",  </a:t>
            </a:r>
            <a:r>
              <a:rPr lang="en-US" altLang="zh-CN" sz="2000" dirty="0" err="1">
                <a:latin typeface="Courier" pitchFamily="49" charset="0"/>
              </a:rPr>
              <a:t>nwhite</a:t>
            </a:r>
            <a:r>
              <a:rPr lang="en-US" altLang="zh-CN" sz="2000" dirty="0">
                <a:latin typeface="Courier" pitchFamily="49" charset="0"/>
              </a:rPr>
              <a:t>, </a:t>
            </a:r>
            <a:r>
              <a:rPr lang="en-US" altLang="zh-CN" sz="2000" dirty="0" err="1">
                <a:latin typeface="Courier" pitchFamily="49" charset="0"/>
              </a:rPr>
              <a:t>nother</a:t>
            </a:r>
            <a:r>
              <a:rPr lang="en-US" altLang="zh-CN" sz="2000" dirty="0">
                <a:latin typeface="Courier" pitchFamily="49" charset="0"/>
              </a:rPr>
              <a:t>);</a:t>
            </a:r>
            <a:endParaRPr lang="zh-CN" altLang="en-US" sz="2000" dirty="0">
              <a:latin typeface="Courier" pitchFamily="49" charset="0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247844" y="836712"/>
            <a:ext cx="2366167" cy="428628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/>
          <p:cNvSpPr/>
          <p:nvPr/>
        </p:nvSpPr>
        <p:spPr>
          <a:xfrm>
            <a:off x="150484" y="1844824"/>
            <a:ext cx="4071966" cy="64071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0484" y="5013176"/>
            <a:ext cx="4482244" cy="108012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/>
          <p:nvPr/>
        </p:nvSpPr>
        <p:spPr>
          <a:xfrm>
            <a:off x="560762" y="3067322"/>
            <a:ext cx="4071966" cy="640710"/>
          </a:xfrm>
          <a:prstGeom prst="round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0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Array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</a:t>
            </a:r>
            <a:r>
              <a:rPr lang="en-US" altLang="zh-CN" i="1" dirty="0">
                <a:solidFill>
                  <a:srgbClr val="FF0000"/>
                </a:solidFill>
              </a:rPr>
              <a:t>array</a:t>
            </a:r>
            <a:r>
              <a:rPr lang="en-US" altLang="zh-CN" dirty="0"/>
              <a:t> is a data structure containing a number of data values, all of which have </a:t>
            </a:r>
            <a:r>
              <a:rPr lang="en-US" altLang="zh-CN" dirty="0">
                <a:solidFill>
                  <a:srgbClr val="FF0000"/>
                </a:solidFill>
              </a:rPr>
              <a:t>the same type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>
                <a:ea typeface="宋体" charset="-122"/>
              </a:rPr>
              <a:t>These values, known as </a:t>
            </a:r>
            <a:r>
              <a:rPr lang="en-US" altLang="zh-CN" i="1" dirty="0">
                <a:solidFill>
                  <a:srgbClr val="FF0000"/>
                </a:solidFill>
                <a:ea typeface="宋体" charset="-122"/>
              </a:rPr>
              <a:t>elements</a:t>
            </a:r>
            <a:r>
              <a:rPr lang="en-US" altLang="zh-CN" i="1" dirty="0">
                <a:ea typeface="宋体" charset="-122"/>
              </a:rPr>
              <a:t>,</a:t>
            </a:r>
            <a:r>
              <a:rPr lang="en-US" altLang="zh-CN" dirty="0">
                <a:ea typeface="宋体" charset="-122"/>
              </a:rPr>
              <a:t>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7" descr="c8-1-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5514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线形标注 2 8"/>
          <p:cNvSpPr/>
          <p:nvPr/>
        </p:nvSpPr>
        <p:spPr>
          <a:xfrm>
            <a:off x="3059084" y="4365104"/>
            <a:ext cx="3816424" cy="576064"/>
          </a:xfrm>
          <a:prstGeom prst="borderCallout2">
            <a:avLst>
              <a:gd name="adj1" fmla="val 50496"/>
              <a:gd name="adj2" fmla="val -492"/>
              <a:gd name="adj3" fmla="val 18750"/>
              <a:gd name="adj4" fmla="val -16667"/>
              <a:gd name="adj5" fmla="val -60663"/>
              <a:gd name="adj6" fmla="val -19658"/>
            </a:avLst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One dimensional array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72558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Declaration &amp; Initialization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 a[10];</a:t>
            </a:r>
          </a:p>
          <a:p>
            <a:r>
              <a:rPr lang="en-US" altLang="zh-CN" dirty="0" smtClean="0"/>
              <a:t>int a[];</a:t>
            </a:r>
          </a:p>
          <a:p>
            <a:r>
              <a:rPr lang="en-US" altLang="zh-CN" dirty="0" smtClean="0"/>
              <a:t>int a[10] = </a:t>
            </a:r>
            <a:r>
              <a:rPr lang="en-US" altLang="zh-CN" dirty="0"/>
              <a:t>{</a:t>
            </a:r>
            <a:r>
              <a:rPr lang="en-US" altLang="zh-CN" dirty="0" smtClean="0"/>
              <a:t>8,9,10,1,2,3,4,5,6,7};</a:t>
            </a:r>
          </a:p>
          <a:p>
            <a:r>
              <a:rPr lang="en-US" altLang="zh-CN" dirty="0" smtClean="0"/>
              <a:t>int a[10] = {1,2};</a:t>
            </a:r>
          </a:p>
          <a:p>
            <a:r>
              <a:rPr lang="en-US" altLang="zh-CN" dirty="0" smtClean="0"/>
              <a:t>int a[] = {1,2};</a:t>
            </a:r>
          </a:p>
          <a:p>
            <a:r>
              <a:rPr lang="en-US" altLang="zh-CN" dirty="0">
                <a:ea typeface="宋体" charset="-122"/>
              </a:rPr>
              <a:t>int a[10] = {0};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6232-2643-41FB-8793-C1FBF55D6A83}" type="datetime8">
              <a:rPr lang="en-US" smtClean="0"/>
              <a:pPr/>
              <a:t>11/24/2015 9:22 PM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E71-FE22-4563-9496-4184DB90F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1780" y="155679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003375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1988840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529836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068960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956" y="3595663"/>
            <a:ext cx="54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35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m62-do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do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do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dot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239BA6"/>
        </a:accent1>
        <a:accent2>
          <a:srgbClr val="1F5126"/>
        </a:accent2>
        <a:accent3>
          <a:srgbClr val="FFFFFF"/>
        </a:accent3>
        <a:accent4>
          <a:srgbClr val="002A00"/>
        </a:accent4>
        <a:accent5>
          <a:srgbClr val="ACCBD0"/>
        </a:accent5>
        <a:accent6>
          <a:srgbClr val="1B4921"/>
        </a:accent6>
        <a:hlink>
          <a:srgbClr val="55908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第九章 数据库</Template>
  <TotalTime>16955</TotalTime>
  <Words>2555</Words>
  <Application>Microsoft Office PowerPoint</Application>
  <PresentationFormat>全屏显示(4:3)</PresentationFormat>
  <Paragraphs>701</Paragraphs>
  <Slides>38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m62-dots</vt:lpstr>
      <vt:lpstr>1_It’s not the design of your template</vt:lpstr>
      <vt:lpstr>Array and String</vt:lpstr>
      <vt:lpstr>Outline</vt:lpstr>
      <vt:lpstr>Outline</vt:lpstr>
      <vt:lpstr>Program Reading</vt:lpstr>
      <vt:lpstr>1.6 Arrays  </vt:lpstr>
      <vt:lpstr>Rewriting? </vt:lpstr>
      <vt:lpstr>Rewriting  p22</vt:lpstr>
      <vt:lpstr>Array</vt:lpstr>
      <vt:lpstr>Declaration &amp; Initialization</vt:lpstr>
      <vt:lpstr>Array Subscript/Index</vt:lpstr>
      <vt:lpstr>Array read from the console</vt:lpstr>
      <vt:lpstr>Search Algorithm （搜索）</vt:lpstr>
      <vt:lpstr>How would you find the key?</vt:lpstr>
      <vt:lpstr>Linear Search</vt:lpstr>
      <vt:lpstr>How do you search a word in a dictionary?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Binary Search</vt:lpstr>
      <vt:lpstr>Search Algorithm: Linear VS Binary</vt:lpstr>
      <vt:lpstr>Linear Search</vt:lpstr>
      <vt:lpstr>Binary Search p58</vt:lpstr>
      <vt:lpstr>Sorting Algorithm（排序）</vt:lpstr>
      <vt:lpstr>Bubble sort (冒泡排序)</vt:lpstr>
      <vt:lpstr>Example</vt:lpstr>
      <vt:lpstr>6, 8, 5, 4, 6, 9, 3, 2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Bubble sorting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</dc:title>
  <dc:creator>nli</dc:creator>
  <cp:lastModifiedBy>nli</cp:lastModifiedBy>
  <cp:revision>671</cp:revision>
  <dcterms:created xsi:type="dcterms:W3CDTF">2012-05-05T01:33:29Z</dcterms:created>
  <dcterms:modified xsi:type="dcterms:W3CDTF">2015-11-24T13:34:29Z</dcterms:modified>
</cp:coreProperties>
</file>