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19"/>
  </p:notesMasterIdLst>
  <p:sldIdLst>
    <p:sldId id="256" r:id="rId3"/>
    <p:sldId id="334" r:id="rId4"/>
    <p:sldId id="317" r:id="rId5"/>
    <p:sldId id="339" r:id="rId6"/>
    <p:sldId id="340" r:id="rId7"/>
    <p:sldId id="342" r:id="rId8"/>
    <p:sldId id="341" r:id="rId9"/>
    <p:sldId id="298" r:id="rId10"/>
    <p:sldId id="336" r:id="rId11"/>
    <p:sldId id="293" r:id="rId12"/>
    <p:sldId id="345" r:id="rId13"/>
    <p:sldId id="344" r:id="rId14"/>
    <p:sldId id="343" r:id="rId15"/>
    <p:sldId id="346" r:id="rId16"/>
    <p:sldId id="347" r:id="rId17"/>
    <p:sldId id="34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18" autoAdjust="0"/>
  </p:normalViewPr>
  <p:slideViewPr>
    <p:cSldViewPr>
      <p:cViewPr varScale="1">
        <p:scale>
          <a:sx n="57" d="100"/>
          <a:sy n="5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5F4B-E275-4A84-AA3C-60C0546D16B3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A239-023F-481E-BF60-774EF9A8B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0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emp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2538413"/>
            <a:ext cx="6407150" cy="890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02013"/>
            <a:ext cx="6400800" cy="792162"/>
          </a:xfrm>
        </p:spPr>
        <p:txBody>
          <a:bodyPr anchor="ctr"/>
          <a:lstStyle>
            <a:lvl1pPr marL="0" indent="0"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CEAFAA-99EF-4821-85B6-03383D48126C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07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16818F-B4DC-475A-98B4-933519B356E5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51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51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DA23C-790D-4A76-A1FE-E085EB66D3C7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734995"/>
          </a:xfrm>
        </p:spPr>
        <p:txBody>
          <a:bodyPr/>
          <a:lstStyle>
            <a:lvl1pPr>
              <a:defRPr sz="360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华文隶书" pitchFamily="2" charset="-12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>
            <a:lvl2pPr>
              <a:buFont typeface="华文楷体" pitchFamily="2" charset="-122"/>
              <a:buChar char="−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A3FD8-8200-4B42-B7D1-C733069E82F1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687EFD-4622-41FF-8381-347E2FE4CF61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CC372-0F7B-4B10-AC21-F6F6444B9EE2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5AAD5-AD16-40DA-A749-CBA665664C12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0E75B-FDA0-4285-A327-5E0CC28469BF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36A57-4066-4EB0-BE8D-AE16E92906DE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3E294-484D-4290-91F1-5527B36EE15A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m62.net/" TargetMode="Externa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hyperlink" Target="http://www.m62.net/powerpoint-slides/" TargetMode="Externa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www.m62.net/presentation-theory/bullet-points-dont-work/beyond-bullet-points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hyperlink" Target="http://www.m62.net/powerpoint-training/" TargetMode="Externa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Tem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2984"/>
            <a:ext cx="82296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2958BF87-DC97-433B-846D-30C0E9C4429A}" type="datetime8">
              <a:rPr lang="en-US" smtClean="0"/>
              <a:pPr/>
              <a:t>12/1/2015 9:52 PM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597650"/>
            <a:ext cx="2895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356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5113"/>
            <a:ext cx="8229600" cy="73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3">
              <a:lumMod val="50000"/>
            </a:schemeClr>
          </a:solidFill>
          <a:latin typeface="Verdana" pitchFamily="34" charset="0"/>
          <a:ea typeface="华文隶书" pitchFamily="2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b="1">
          <a:solidFill>
            <a:schemeClr val="tx2"/>
          </a:solidFill>
          <a:latin typeface="Courier New" pitchFamily="49" charset="0"/>
          <a:ea typeface="华文楷体" pitchFamily="2" charset="-122"/>
          <a:cs typeface="Courier New" pitchFamily="49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 b="1">
          <a:solidFill>
            <a:schemeClr val="accent4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3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-93663" y="6453188"/>
            <a:ext cx="85328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/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m62 </a:t>
            </a:r>
            <a:r>
              <a:rPr lang="en-US" sz="1200" dirty="0" err="1">
                <a:solidFill>
                  <a:srgbClr val="4D4D4D"/>
                </a:solidFill>
                <a:latin typeface="Neo Sans" pitchFamily="34" charset="0"/>
              </a:rPr>
              <a:t>visualcommunications</a:t>
            </a:r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 is the global leader in presentation effectiveness, from offices in the UK, USA, and Singapore</a:t>
            </a:r>
          </a:p>
        </p:txBody>
      </p:sp>
      <p:pic>
        <p:nvPicPr>
          <p:cNvPr id="12292" name="Picture 4" descr="m62-logo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02650" y="6484938"/>
            <a:ext cx="381000" cy="257175"/>
          </a:xfrm>
          <a:prstGeom prst="rect">
            <a:avLst/>
          </a:prstGeom>
          <a:noFill/>
        </p:spPr>
      </p:pic>
      <p:pic>
        <p:nvPicPr>
          <p:cNvPr id="12293" name="Picture 5" descr="1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60350" y="777875"/>
            <a:ext cx="2000250" cy="1457325"/>
          </a:xfrm>
          <a:prstGeom prst="rect">
            <a:avLst/>
          </a:prstGeom>
          <a:noFill/>
        </p:spPr>
      </p:pic>
      <p:pic>
        <p:nvPicPr>
          <p:cNvPr id="12294" name="Picture 6" descr="2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87338" y="2673350"/>
            <a:ext cx="2000250" cy="1457325"/>
          </a:xfrm>
          <a:prstGeom prst="rect">
            <a:avLst/>
          </a:prstGeom>
          <a:noFill/>
        </p:spPr>
      </p:pic>
      <p:pic>
        <p:nvPicPr>
          <p:cNvPr id="12295" name="Picture 7" descr="3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87338" y="4568825"/>
            <a:ext cx="2000250" cy="1457325"/>
          </a:xfrm>
          <a:prstGeom prst="rect">
            <a:avLst/>
          </a:prstGeom>
          <a:noFill/>
        </p:spPr>
      </p:pic>
      <p:sp>
        <p:nvSpPr>
          <p:cNvPr id="12296" name="Text Box 8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79413" y="2290763"/>
            <a:ext cx="16367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Beyond Bullet Points</a:t>
            </a:r>
          </a:p>
        </p:txBody>
      </p:sp>
      <p:sp>
        <p:nvSpPr>
          <p:cNvPr id="12297" name="Text Box 9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379413" y="4189413"/>
            <a:ext cx="1417637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Slides</a:t>
            </a:r>
          </a:p>
        </p:txBody>
      </p:sp>
      <p:sp>
        <p:nvSpPr>
          <p:cNvPr id="12298" name="Text Box 10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379413" y="6084888"/>
            <a:ext cx="15986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Training</a:t>
            </a:r>
          </a:p>
        </p:txBody>
      </p:sp>
      <p:pic>
        <p:nvPicPr>
          <p:cNvPr id="12299" name="Picture 11" descr="b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520950" y="777875"/>
            <a:ext cx="6362700" cy="5248275"/>
          </a:xfrm>
          <a:prstGeom prst="rect">
            <a:avLst/>
          </a:prstGeom>
          <a:noFill/>
        </p:spPr>
      </p:pic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8575" y="188913"/>
            <a:ext cx="91154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It’s not the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design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of your template, it’s what you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do with it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that counts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Array and String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4E2106-01E1-4471-A383-C51C3E4C0A8E}" type="datetime8">
              <a:rPr lang="en-US" smtClean="0"/>
              <a:pPr/>
              <a:t>12/1/2015 9:52 PM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 of characters</a:t>
            </a:r>
          </a:p>
          <a:p>
            <a:r>
              <a:rPr lang="en-US" dirty="0" smtClean="0"/>
              <a:t>Declaration</a:t>
            </a:r>
          </a:p>
          <a:p>
            <a:pPr marL="0" indent="0">
              <a:buNone/>
            </a:pPr>
            <a:r>
              <a:rPr lang="en-US" b="0" dirty="0" smtClean="0">
                <a:solidFill>
                  <a:schemeClr val="tx1"/>
                </a:solidFill>
              </a:rPr>
              <a:t>     char s[100];</a:t>
            </a:r>
          </a:p>
          <a:p>
            <a:r>
              <a:rPr lang="en-US" dirty="0" smtClean="0"/>
              <a:t>Initialization</a:t>
            </a:r>
          </a:p>
          <a:p>
            <a:pPr marL="0" indent="0" algn="ctr">
              <a:buNone/>
            </a:pPr>
            <a:r>
              <a:rPr lang="en-US" altLang="zh-CN" b="0" dirty="0">
                <a:solidFill>
                  <a:schemeClr val="tx1"/>
                </a:solidFill>
              </a:rPr>
              <a:t>char s[100] = {‘</a:t>
            </a:r>
            <a:r>
              <a:rPr lang="en-US" altLang="zh-CN" b="0" dirty="0" err="1">
                <a:solidFill>
                  <a:schemeClr val="tx1"/>
                </a:solidFill>
              </a:rPr>
              <a:t>a’,’b’,’c</a:t>
            </a:r>
            <a:r>
              <a:rPr lang="en-US" altLang="zh-CN" b="0" dirty="0">
                <a:solidFill>
                  <a:schemeClr val="tx1"/>
                </a:solidFill>
              </a:rPr>
              <a:t>’};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: </a:t>
            </a:r>
            <a:r>
              <a:rPr lang="en-US" dirty="0" smtClean="0">
                <a:solidFill>
                  <a:srgbClr val="FF0000"/>
                </a:solidFill>
              </a:rPr>
              <a:t>“hello\n”</a:t>
            </a:r>
          </a:p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Character Arrays Ending with </a:t>
            </a:r>
            <a:r>
              <a:rPr lang="en-US" dirty="0" smtClean="0">
                <a:solidFill>
                  <a:srgbClr val="FF0000"/>
                </a:solidFill>
              </a:rPr>
              <a:t>‘\0’</a:t>
            </a:r>
          </a:p>
          <a:p>
            <a:r>
              <a:rPr lang="en-US" altLang="zh-CN" dirty="0" smtClean="0"/>
              <a:t>Stored i</a:t>
            </a:r>
            <a:r>
              <a:rPr lang="en-US" dirty="0" smtClean="0"/>
              <a:t>n memory p30: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0" y="3356992"/>
            <a:ext cx="46386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5688580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214422"/>
            <a:ext cx="8964488" cy="5072098"/>
          </a:xfrm>
        </p:spPr>
        <p:txBody>
          <a:bodyPr/>
          <a:lstStyle/>
          <a:p>
            <a:r>
              <a:rPr lang="en-US" altLang="zh-CN" dirty="0"/>
              <a:t>Declaration</a:t>
            </a:r>
          </a:p>
          <a:p>
            <a:pPr marL="0" indent="0">
              <a:buNone/>
            </a:pPr>
            <a:r>
              <a:rPr lang="en-US" altLang="zh-CN" b="0" dirty="0">
                <a:solidFill>
                  <a:schemeClr val="tx1"/>
                </a:solidFill>
              </a:rPr>
              <a:t>   </a:t>
            </a:r>
            <a:r>
              <a:rPr lang="en-US" altLang="zh-CN" b="0" dirty="0" smtClean="0">
                <a:solidFill>
                  <a:schemeClr val="tx1"/>
                </a:solidFill>
              </a:rPr>
              <a:t> </a:t>
            </a:r>
            <a:r>
              <a:rPr lang="en-US" altLang="zh-CN" b="0" dirty="0">
                <a:solidFill>
                  <a:schemeClr val="tx1"/>
                </a:solidFill>
              </a:rPr>
              <a:t>char s[100];</a:t>
            </a:r>
          </a:p>
          <a:p>
            <a:r>
              <a:rPr lang="en-US" altLang="zh-CN" dirty="0"/>
              <a:t>Initialization</a:t>
            </a:r>
          </a:p>
          <a:p>
            <a:pPr marL="0" indent="0">
              <a:buNone/>
            </a:pPr>
            <a:r>
              <a:rPr lang="en-US" altLang="zh-CN" b="0" dirty="0" smtClean="0">
                <a:solidFill>
                  <a:schemeClr val="tx1"/>
                </a:solidFill>
              </a:rPr>
              <a:t>    char </a:t>
            </a:r>
            <a:r>
              <a:rPr lang="en-US" altLang="zh-CN" b="0" dirty="0">
                <a:solidFill>
                  <a:schemeClr val="tx1"/>
                </a:solidFill>
              </a:rPr>
              <a:t>s[100] = </a:t>
            </a:r>
            <a:r>
              <a:rPr lang="en-US" altLang="zh-CN" b="0" dirty="0" smtClean="0">
                <a:solidFill>
                  <a:schemeClr val="tx1"/>
                </a:solidFill>
              </a:rPr>
              <a:t>“</a:t>
            </a:r>
            <a:r>
              <a:rPr lang="en-US" altLang="zh-CN" b="0" dirty="0" err="1" smtClean="0">
                <a:solidFill>
                  <a:schemeClr val="tx1"/>
                </a:solidFill>
              </a:rPr>
              <a:t>abc</a:t>
            </a:r>
            <a:r>
              <a:rPr lang="en-US" altLang="zh-CN" b="0" dirty="0" smtClean="0">
                <a:solidFill>
                  <a:schemeClr val="tx1"/>
                </a:solidFill>
              </a:rPr>
              <a:t>”;</a:t>
            </a:r>
          </a:p>
          <a:p>
            <a:pPr marL="0" indent="0">
              <a:buNone/>
            </a:pPr>
            <a:r>
              <a:rPr lang="en-US" altLang="zh-CN" b="0" dirty="0">
                <a:solidFill>
                  <a:schemeClr val="tx1"/>
                </a:solidFill>
              </a:rPr>
              <a:t> </a:t>
            </a:r>
            <a:r>
              <a:rPr lang="en-US" altLang="zh-CN" b="0" dirty="0" smtClean="0">
                <a:solidFill>
                  <a:schemeClr val="tx1"/>
                </a:solidFill>
              </a:rPr>
              <a:t>   char </a:t>
            </a:r>
            <a:r>
              <a:rPr lang="en-US" altLang="zh-CN" b="0" dirty="0">
                <a:solidFill>
                  <a:schemeClr val="tx1"/>
                </a:solidFill>
              </a:rPr>
              <a:t>s[100] = {‘</a:t>
            </a:r>
            <a:r>
              <a:rPr lang="en-US" altLang="zh-CN" b="0" dirty="0" err="1">
                <a:solidFill>
                  <a:schemeClr val="tx1"/>
                </a:solidFill>
              </a:rPr>
              <a:t>a’,’b’,’c</a:t>
            </a:r>
            <a:r>
              <a:rPr lang="en-US" altLang="zh-CN" b="0" dirty="0" smtClean="0">
                <a:solidFill>
                  <a:schemeClr val="tx1"/>
                </a:solidFill>
              </a:rPr>
              <a:t>’,’\0’};</a:t>
            </a:r>
          </a:p>
          <a:p>
            <a:pPr marL="0" indent="0">
              <a:buNone/>
            </a:pPr>
            <a:r>
              <a:rPr lang="en-US" altLang="zh-CN" b="0" dirty="0">
                <a:solidFill>
                  <a:schemeClr val="tx1"/>
                </a:solidFill>
              </a:rPr>
              <a:t> </a:t>
            </a:r>
            <a:r>
              <a:rPr lang="en-US" altLang="zh-CN" b="0" dirty="0" smtClean="0">
                <a:solidFill>
                  <a:schemeClr val="tx1"/>
                </a:solidFill>
              </a:rPr>
              <a:t>	char </a:t>
            </a:r>
            <a:r>
              <a:rPr lang="en-US" altLang="zh-CN" b="0" dirty="0">
                <a:solidFill>
                  <a:schemeClr val="tx1"/>
                </a:solidFill>
              </a:rPr>
              <a:t>s[100] = </a:t>
            </a:r>
            <a:r>
              <a:rPr lang="en-US" altLang="zh-CN" b="0" dirty="0" smtClean="0">
                <a:solidFill>
                  <a:schemeClr val="tx1"/>
                </a:solidFill>
              </a:rPr>
              <a:t>‘</a:t>
            </a:r>
            <a:r>
              <a:rPr lang="en-US" altLang="zh-CN" b="0" dirty="0" err="1" smtClean="0">
                <a:solidFill>
                  <a:schemeClr val="tx1"/>
                </a:solidFill>
              </a:rPr>
              <a:t>abc</a:t>
            </a:r>
            <a:r>
              <a:rPr lang="en-US" altLang="zh-CN" b="0" dirty="0" smtClean="0">
                <a:solidFill>
                  <a:schemeClr val="tx1"/>
                </a:solidFill>
              </a:rPr>
              <a:t>’;</a:t>
            </a:r>
          </a:p>
          <a:p>
            <a:pPr marL="0" indent="0">
              <a:buNone/>
            </a:pPr>
            <a:r>
              <a:rPr lang="en-US" altLang="zh-CN" b="0" dirty="0">
                <a:solidFill>
                  <a:schemeClr val="tx1"/>
                </a:solidFill>
              </a:rPr>
              <a:t> </a:t>
            </a:r>
            <a:r>
              <a:rPr lang="en-US" altLang="zh-CN" b="0" dirty="0" smtClean="0">
                <a:solidFill>
                  <a:schemeClr val="tx1"/>
                </a:solidFill>
              </a:rPr>
              <a:t>   char s[3] </a:t>
            </a:r>
            <a:r>
              <a:rPr lang="en-US" altLang="zh-CN" b="0" dirty="0">
                <a:solidFill>
                  <a:schemeClr val="tx1"/>
                </a:solidFill>
              </a:rPr>
              <a:t>= </a:t>
            </a:r>
            <a:r>
              <a:rPr lang="en-US" altLang="zh-CN" b="0" dirty="0" smtClean="0">
                <a:solidFill>
                  <a:schemeClr val="tx1"/>
                </a:solidFill>
              </a:rPr>
              <a:t>“</a:t>
            </a:r>
            <a:r>
              <a:rPr lang="en-US" altLang="zh-CN" b="0" dirty="0" err="1" smtClean="0">
                <a:solidFill>
                  <a:schemeClr val="tx1"/>
                </a:solidFill>
              </a:rPr>
              <a:t>abc</a:t>
            </a:r>
            <a:r>
              <a:rPr lang="en-US" altLang="zh-CN" b="0" dirty="0" smtClean="0">
                <a:solidFill>
                  <a:schemeClr val="tx1"/>
                </a:solidFill>
              </a:rPr>
              <a:t>”;</a:t>
            </a:r>
          </a:p>
          <a:p>
            <a:pPr marL="0" indent="0">
              <a:buNone/>
            </a:pPr>
            <a:r>
              <a:rPr lang="en-US" altLang="zh-CN" b="0" dirty="0">
                <a:solidFill>
                  <a:schemeClr val="tx1"/>
                </a:solidFill>
              </a:rPr>
              <a:t> </a:t>
            </a:r>
            <a:r>
              <a:rPr lang="en-US" altLang="zh-CN" b="0" dirty="0" smtClean="0">
                <a:solidFill>
                  <a:schemeClr val="tx1"/>
                </a:solidFill>
              </a:rPr>
              <a:t>   char </a:t>
            </a:r>
            <a:r>
              <a:rPr lang="en-US" altLang="zh-CN" b="0" dirty="0">
                <a:solidFill>
                  <a:schemeClr val="tx1"/>
                </a:solidFill>
              </a:rPr>
              <a:t>s</a:t>
            </a:r>
            <a:r>
              <a:rPr lang="en-US" altLang="zh-CN" b="0" dirty="0" smtClean="0">
                <a:solidFill>
                  <a:schemeClr val="tx1"/>
                </a:solidFill>
              </a:rPr>
              <a:t>[ ] </a:t>
            </a:r>
            <a:r>
              <a:rPr lang="en-US" altLang="zh-CN" b="0" dirty="0">
                <a:solidFill>
                  <a:schemeClr val="tx1"/>
                </a:solidFill>
              </a:rPr>
              <a:t>= “</a:t>
            </a:r>
            <a:r>
              <a:rPr lang="en-US" altLang="zh-CN" b="0" dirty="0" err="1">
                <a:solidFill>
                  <a:schemeClr val="tx1"/>
                </a:solidFill>
              </a:rPr>
              <a:t>abc</a:t>
            </a:r>
            <a:r>
              <a:rPr lang="en-US" altLang="zh-CN" b="0" dirty="0">
                <a:solidFill>
                  <a:schemeClr val="tx1"/>
                </a:solidFill>
              </a:rPr>
              <a:t>”;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54846" y="371703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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2120" y="2523621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28384" y="3140968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8024" y="414908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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4653136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31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Read &amp; Write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b="0" dirty="0" err="1">
                <a:solidFill>
                  <a:schemeClr val="tx1"/>
                </a:solidFill>
              </a:rPr>
              <a:t>scanf</a:t>
            </a:r>
            <a:r>
              <a:rPr lang="en-US" altLang="zh-CN" b="0" dirty="0">
                <a:solidFill>
                  <a:schemeClr val="tx1"/>
                </a:solidFill>
              </a:rPr>
              <a:t>("%s", </a:t>
            </a:r>
            <a:r>
              <a:rPr lang="en-US" altLang="zh-CN" b="0" dirty="0" smtClean="0">
                <a:solidFill>
                  <a:schemeClr val="tx1"/>
                </a:solidFill>
              </a:rPr>
              <a:t>s);   </a:t>
            </a:r>
            <a:r>
              <a:rPr lang="en-US" altLang="zh-CN" b="0" dirty="0" err="1" smtClean="0">
                <a:solidFill>
                  <a:schemeClr val="tx1"/>
                </a:solidFill>
              </a:rPr>
              <a:t>printf</a:t>
            </a:r>
            <a:r>
              <a:rPr lang="en-US" altLang="zh-CN" b="0" dirty="0">
                <a:solidFill>
                  <a:schemeClr val="tx1"/>
                </a:solidFill>
              </a:rPr>
              <a:t>("%s", </a:t>
            </a:r>
            <a:r>
              <a:rPr lang="en-US" altLang="zh-CN" b="0" dirty="0" smtClean="0">
                <a:solidFill>
                  <a:schemeClr val="tx1"/>
                </a:solidFill>
              </a:rPr>
              <a:t>s);</a:t>
            </a:r>
            <a:endParaRPr lang="en-US" altLang="zh-CN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b="0" dirty="0" smtClean="0">
                <a:solidFill>
                  <a:schemeClr val="tx1"/>
                </a:solidFill>
              </a:rPr>
              <a:t>gets(s);          puts(s);</a:t>
            </a:r>
            <a:endParaRPr lang="zh-CN" altLang="en-US" b="0" dirty="0">
              <a:solidFill>
                <a:schemeClr val="tx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611560" y="2492896"/>
            <a:ext cx="5760640" cy="3477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scanf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("%s", s);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printf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("%s", s);</a:t>
            </a:r>
          </a:p>
          <a:p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gets(s);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printf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("%s", s);</a:t>
            </a:r>
          </a:p>
          <a:p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scanf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("%s", s);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puts(s);</a:t>
            </a:r>
          </a:p>
          <a:p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gets(s);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puts(s);</a:t>
            </a:r>
            <a:endParaRPr lang="zh-CN" altLang="en-US" sz="2000" dirty="0">
              <a:solidFill>
                <a:schemeClr val="dk1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9866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strlen</a:t>
            </a:r>
            <a:r>
              <a:rPr lang="en-US" altLang="zh-CN" dirty="0" smtClean="0"/>
              <a:t> p39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971600" y="1340768"/>
            <a:ext cx="6336704" cy="3477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int main()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{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char s[100] = "1234567890";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int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=0;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    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while (s[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] != '\0')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++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;</a:t>
            </a:r>
          </a:p>
          <a:p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printf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("%d\n",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);</a:t>
            </a:r>
          </a:p>
          <a:p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}</a:t>
            </a:r>
            <a:endParaRPr lang="zh-CN" altLang="en-US" sz="2000" dirty="0">
              <a:solidFill>
                <a:schemeClr val="dk1"/>
              </a:solidFill>
              <a:latin typeface="Courier" pitchFamily="49" charset="0"/>
            </a:endParaRPr>
          </a:p>
        </p:txBody>
      </p:sp>
      <p:sp>
        <p:nvSpPr>
          <p:cNvPr id="7" name="Rounded Rectangle 7"/>
          <p:cNvSpPr/>
          <p:nvPr/>
        </p:nvSpPr>
        <p:spPr>
          <a:xfrm>
            <a:off x="1835696" y="2750862"/>
            <a:ext cx="3240360" cy="750145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6682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atoi</a:t>
            </a:r>
            <a:r>
              <a:rPr lang="en-US" altLang="zh-CN" dirty="0" smtClean="0"/>
              <a:t> p43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827584" y="1443841"/>
            <a:ext cx="7038528" cy="40934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int main()</a:t>
            </a: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{</a:t>
            </a: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	char s[100] = "354567";</a:t>
            </a: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	int i, n</a:t>
            </a:r>
            <a:r>
              <a:rPr lang="pt-BR" altLang="zh-CN" sz="2000" dirty="0" smtClean="0">
                <a:solidFill>
                  <a:schemeClr val="dk1"/>
                </a:solidFill>
                <a:latin typeface="Courier" pitchFamily="49" charset="0"/>
              </a:rPr>
              <a:t>;</a:t>
            </a:r>
          </a:p>
          <a:p>
            <a:r>
              <a:rPr lang="en-US" altLang="zh-CN" sz="2000" dirty="0" smtClean="0">
                <a:latin typeface="Courier" pitchFamily="49" charset="0"/>
              </a:rPr>
              <a:t>	puts(s);</a:t>
            </a:r>
            <a:endParaRPr lang="pt-BR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    </a:t>
            </a: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	n = 0;</a:t>
            </a: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	for (i=0; s[i]&gt;='0'&amp;&amp; s[i]&lt;='9'; ++i)</a:t>
            </a: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		n = 10 * n + (s[i]-'0');</a:t>
            </a:r>
          </a:p>
          <a:p>
            <a:endParaRPr lang="pt-BR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	printf("%d\n", n);</a:t>
            </a:r>
          </a:p>
          <a:p>
            <a:endParaRPr lang="pt-BR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pt-BR" altLang="zh-CN" sz="2000" dirty="0">
                <a:solidFill>
                  <a:schemeClr val="dk1"/>
                </a:solidFill>
                <a:latin typeface="Courier" pitchFamily="49" charset="0"/>
              </a:rPr>
              <a:t>}</a:t>
            </a:r>
            <a:endParaRPr lang="zh-CN" altLang="en-US" sz="2000" dirty="0">
              <a:solidFill>
                <a:schemeClr val="dk1"/>
              </a:solidFill>
              <a:latin typeface="Courier" pitchFamily="49" charset="0"/>
            </a:endParaRPr>
          </a:p>
        </p:txBody>
      </p:sp>
      <p:sp>
        <p:nvSpPr>
          <p:cNvPr id="7" name="Rounded Rectangle 7"/>
          <p:cNvSpPr/>
          <p:nvPr/>
        </p:nvSpPr>
        <p:spPr>
          <a:xfrm>
            <a:off x="1547664" y="3284984"/>
            <a:ext cx="6048672" cy="97146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030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reverse p62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893337" y="1196752"/>
            <a:ext cx="7110536" cy="53245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int main()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{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char s[100] = "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abcdedfgh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";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int c,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, j;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int n=0;</a:t>
            </a:r>
          </a:p>
          <a:p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puts(s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);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while (s[n] != '\0')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	++n;</a:t>
            </a:r>
          </a:p>
          <a:p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for (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=0, j=n-1;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&lt;j;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++, j--) {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   c = s[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];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   s[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] = s[j];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   s[j] = c;</a:t>
            </a: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}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	puts(s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);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}</a:t>
            </a:r>
            <a:endParaRPr lang="zh-CN" altLang="en-US" sz="2000" dirty="0">
              <a:solidFill>
                <a:schemeClr val="dk1"/>
              </a:solidFill>
              <a:latin typeface="Courier" pitchFamily="49" charset="0"/>
            </a:endParaRPr>
          </a:p>
        </p:txBody>
      </p:sp>
      <p:sp>
        <p:nvSpPr>
          <p:cNvPr id="7" name="Rounded Rectangle 7"/>
          <p:cNvSpPr/>
          <p:nvPr/>
        </p:nvSpPr>
        <p:spPr>
          <a:xfrm>
            <a:off x="1569582" y="3356992"/>
            <a:ext cx="5666714" cy="72008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69582" y="4221088"/>
            <a:ext cx="5666714" cy="151216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4981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One-dimensional array</a:t>
            </a:r>
          </a:p>
          <a:p>
            <a:pPr lvl="1"/>
            <a:r>
              <a:rPr lang="en-US" altLang="zh-CN" dirty="0" smtClean="0"/>
              <a:t>digits counting</a:t>
            </a:r>
          </a:p>
          <a:p>
            <a:pPr lvl="1"/>
            <a:r>
              <a:rPr lang="en-US" altLang="zh-CN" dirty="0" smtClean="0"/>
              <a:t>linear search &amp; binary search</a:t>
            </a:r>
          </a:p>
          <a:p>
            <a:pPr lvl="1"/>
            <a:r>
              <a:rPr lang="en-US" altLang="zh-CN" dirty="0" smtClean="0"/>
              <a:t>bubble sort</a:t>
            </a:r>
          </a:p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Tow-dimensional array</a:t>
            </a:r>
          </a:p>
          <a:p>
            <a:pPr lvl="1"/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day of year</a:t>
            </a:r>
          </a:p>
          <a:p>
            <a:r>
              <a:rPr lang="en-US" altLang="zh-CN" dirty="0" smtClean="0"/>
              <a:t>String: an array of characters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834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Two-Dimensional Array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An array may have any number of dimensions.</a:t>
            </a:r>
          </a:p>
          <a:p>
            <a:r>
              <a:rPr lang="en-US" altLang="zh-CN" dirty="0">
                <a:ea typeface="宋体" charset="-122"/>
              </a:rPr>
              <a:t>The following declaration creates a two-dimensional </a:t>
            </a:r>
            <a:r>
              <a:rPr lang="en-US" altLang="zh-CN" dirty="0" smtClean="0">
                <a:ea typeface="宋体" charset="-122"/>
              </a:rPr>
              <a:t>array:</a:t>
            </a:r>
            <a:endParaRPr lang="en-US" altLang="zh-CN" dirty="0">
              <a:ea typeface="宋体" charset="-122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	</a:t>
            </a:r>
            <a:r>
              <a:rPr lang="en-US" altLang="zh-CN" sz="2400" dirty="0" smtClean="0">
                <a:ea typeface="宋体" charset="-122"/>
              </a:rPr>
              <a:t>		</a:t>
            </a:r>
            <a:r>
              <a:rPr lang="en-US" altLang="zh-CN" sz="2400" b="0" dirty="0" smtClean="0">
                <a:solidFill>
                  <a:schemeClr val="tx1"/>
                </a:solidFill>
                <a:ea typeface="宋体" charset="-122"/>
              </a:rPr>
              <a:t>int </a:t>
            </a:r>
            <a:r>
              <a:rPr lang="en-US" altLang="zh-CN" sz="2400" b="0" dirty="0">
                <a:solidFill>
                  <a:schemeClr val="tx1"/>
                </a:solidFill>
                <a:ea typeface="宋体" charset="-122"/>
              </a:rPr>
              <a:t>m[5][9];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c8-2-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70423"/>
            <a:ext cx="38290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3506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Declaration &amp; Initialization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214422"/>
            <a:ext cx="8686800" cy="5072098"/>
          </a:xfrm>
        </p:spPr>
        <p:txBody>
          <a:bodyPr/>
          <a:lstStyle/>
          <a:p>
            <a:r>
              <a:rPr lang="en-US" altLang="zh-CN" dirty="0" smtClean="0"/>
              <a:t>int m[3][3];</a:t>
            </a:r>
          </a:p>
          <a:p>
            <a:r>
              <a:rPr lang="en-US" altLang="zh-CN" dirty="0" smtClean="0"/>
              <a:t>int m[][3];</a:t>
            </a:r>
          </a:p>
          <a:p>
            <a:r>
              <a:rPr lang="en-US" altLang="zh-CN" dirty="0"/>
              <a:t>int </a:t>
            </a:r>
            <a:r>
              <a:rPr lang="en-US" altLang="zh-CN" dirty="0" smtClean="0"/>
              <a:t>m[3][];</a:t>
            </a:r>
            <a:endParaRPr lang="en-US" altLang="zh-CN" dirty="0"/>
          </a:p>
          <a:p>
            <a:r>
              <a:rPr lang="en-US" altLang="zh-CN" dirty="0" smtClean="0"/>
              <a:t>int m[][3] = {{1,2,3},{4,5,6},{7,8,9}};</a:t>
            </a:r>
          </a:p>
          <a:p>
            <a:r>
              <a:rPr lang="en-US" altLang="zh-CN" dirty="0"/>
              <a:t>int </a:t>
            </a:r>
            <a:r>
              <a:rPr lang="en-US" altLang="zh-CN" dirty="0" smtClean="0"/>
              <a:t>m[3][] </a:t>
            </a:r>
            <a:r>
              <a:rPr lang="en-US" altLang="zh-CN" dirty="0"/>
              <a:t>= {{1,2,3},{4,5,6},{7,8,9}};</a:t>
            </a:r>
          </a:p>
          <a:p>
            <a:r>
              <a:rPr lang="en-US" altLang="zh-CN" dirty="0" smtClean="0"/>
              <a:t>int m[][3] = </a:t>
            </a:r>
            <a:r>
              <a:rPr lang="en-US" altLang="zh-CN" dirty="0"/>
              <a:t>{{</a:t>
            </a:r>
            <a:r>
              <a:rPr lang="en-US" altLang="zh-CN" dirty="0" smtClean="0"/>
              <a:t>1,2},{4},{</a:t>
            </a:r>
            <a:r>
              <a:rPr lang="en-US" altLang="zh-CN" dirty="0"/>
              <a:t>7,8,9}}; </a:t>
            </a:r>
            <a:endParaRPr lang="en-US" altLang="zh-CN" dirty="0" smtClean="0"/>
          </a:p>
          <a:p>
            <a:r>
              <a:rPr lang="en-US" altLang="zh-CN" dirty="0" smtClean="0">
                <a:ea typeface="宋体" charset="-122"/>
              </a:rPr>
              <a:t>int </a:t>
            </a:r>
            <a:r>
              <a:rPr lang="en-US" altLang="zh-CN" dirty="0"/>
              <a:t>m[3][3</a:t>
            </a:r>
            <a:r>
              <a:rPr lang="en-US" altLang="zh-CN" dirty="0" smtClean="0"/>
              <a:t>] = {0};</a:t>
            </a: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31840" y="1556792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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836" y="1003375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12460" y="2587551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52320" y="3595663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81990" y="4175135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31840" y="2083495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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76456" y="3091607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sym typeface="Symbol"/>
              </a:rPr>
              <a:t>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54389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store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m</a:t>
            </a:r>
            <a:r>
              <a:rPr lang="en-US" altLang="zh-CN" dirty="0" smtClean="0"/>
              <a:t> </a:t>
            </a:r>
            <a:r>
              <a:rPr lang="en-US" altLang="zh-CN" dirty="0"/>
              <a:t>is an array of length </a:t>
            </a:r>
            <a:r>
              <a:rPr lang="en-US" altLang="zh-CN" dirty="0" smtClean="0"/>
              <a:t>5x9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5" descr="c8-2-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833" y="2132856"/>
            <a:ext cx="5456238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681218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Array index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To access the element of 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m</a:t>
            </a:r>
            <a:r>
              <a:rPr lang="en-US" altLang="zh-CN" dirty="0">
                <a:solidFill>
                  <a:schemeClr val="tx1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in row </a:t>
            </a:r>
            <a:r>
              <a:rPr lang="en-US" altLang="zh-CN" b="0" dirty="0" err="1">
                <a:solidFill>
                  <a:schemeClr val="tx1"/>
                </a:solidFill>
                <a:ea typeface="宋体" charset="-122"/>
              </a:rPr>
              <a:t>i</a:t>
            </a:r>
            <a:r>
              <a:rPr lang="en-US" altLang="zh-CN" dirty="0">
                <a:ea typeface="宋体" charset="-122"/>
              </a:rPr>
              <a:t>, column 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j</a:t>
            </a:r>
            <a:r>
              <a:rPr lang="en-US" altLang="zh-CN" dirty="0">
                <a:ea typeface="宋体" charset="-122"/>
              </a:rPr>
              <a:t>, we must write 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m[</a:t>
            </a:r>
            <a:r>
              <a:rPr lang="en-US" altLang="zh-CN" b="0" dirty="0" err="1">
                <a:solidFill>
                  <a:schemeClr val="tx1"/>
                </a:solidFill>
                <a:ea typeface="宋体" charset="-122"/>
              </a:rPr>
              <a:t>i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][j].</a:t>
            </a:r>
          </a:p>
          <a:p>
            <a:r>
              <a:rPr lang="en-US" altLang="zh-CN" dirty="0">
                <a:ea typeface="宋体" charset="-122"/>
              </a:rPr>
              <a:t>The expression 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m[</a:t>
            </a:r>
            <a:r>
              <a:rPr lang="en-US" altLang="zh-CN" b="0" dirty="0" err="1">
                <a:solidFill>
                  <a:schemeClr val="tx1"/>
                </a:solidFill>
                <a:ea typeface="宋体" charset="-122"/>
              </a:rPr>
              <a:t>i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]</a:t>
            </a:r>
            <a:r>
              <a:rPr lang="en-US" altLang="zh-CN" dirty="0">
                <a:ea typeface="宋体" charset="-122"/>
              </a:rPr>
              <a:t> designates row </a:t>
            </a:r>
            <a:r>
              <a:rPr lang="en-US" altLang="zh-CN" b="0" dirty="0" err="1">
                <a:solidFill>
                  <a:schemeClr val="tx1"/>
                </a:solidFill>
                <a:ea typeface="宋体" charset="-122"/>
              </a:rPr>
              <a:t>i</a:t>
            </a:r>
            <a:r>
              <a:rPr lang="en-US" altLang="zh-CN" dirty="0">
                <a:ea typeface="宋体" charset="-122"/>
              </a:rPr>
              <a:t> of 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m</a:t>
            </a:r>
            <a:r>
              <a:rPr lang="en-US" altLang="zh-CN" dirty="0">
                <a:ea typeface="宋体" charset="-122"/>
              </a:rPr>
              <a:t>, and 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m[</a:t>
            </a:r>
            <a:r>
              <a:rPr lang="en-US" altLang="zh-CN" b="0" dirty="0" err="1">
                <a:solidFill>
                  <a:schemeClr val="tx1"/>
                </a:solidFill>
                <a:ea typeface="宋体" charset="-122"/>
              </a:rPr>
              <a:t>i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][j] </a:t>
            </a:r>
            <a:r>
              <a:rPr lang="en-US" altLang="zh-CN" dirty="0">
                <a:ea typeface="宋体" charset="-122"/>
              </a:rPr>
              <a:t>then selects element </a:t>
            </a:r>
            <a:r>
              <a:rPr lang="en-US" altLang="zh-CN" b="0" dirty="0">
                <a:solidFill>
                  <a:schemeClr val="tx1"/>
                </a:solidFill>
                <a:ea typeface="宋体" charset="-122"/>
              </a:rPr>
              <a:t>j</a:t>
            </a:r>
            <a:r>
              <a:rPr lang="en-US" altLang="zh-CN" dirty="0">
                <a:ea typeface="宋体" charset="-122"/>
              </a:rPr>
              <a:t> in this row.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803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Array read from the console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755576" y="1340768"/>
            <a:ext cx="6624736" cy="3477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>
                <a:latin typeface="Courier" pitchFamily="49" charset="0"/>
              </a:rPr>
              <a:t>	int m[3][3];</a:t>
            </a:r>
          </a:p>
          <a:p>
            <a:r>
              <a:rPr lang="en-US" altLang="zh-CN" sz="2000" dirty="0">
                <a:latin typeface="Courier" pitchFamily="49" charset="0"/>
              </a:rPr>
              <a:t>	int </a:t>
            </a:r>
            <a:r>
              <a:rPr lang="en-US" altLang="zh-CN" sz="2000" dirty="0" err="1">
                <a:latin typeface="Courier" pitchFamily="49" charset="0"/>
              </a:rPr>
              <a:t>i,j</a:t>
            </a:r>
            <a:r>
              <a:rPr lang="en-US" altLang="zh-CN" sz="2000" dirty="0">
                <a:latin typeface="Courier" pitchFamily="49" charset="0"/>
              </a:rPr>
              <a:t>;</a:t>
            </a:r>
          </a:p>
          <a:p>
            <a:r>
              <a:rPr lang="en-US" altLang="zh-CN" sz="2000" dirty="0">
                <a:latin typeface="Courier" pitchFamily="49" charset="0"/>
              </a:rPr>
              <a:t>	for(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=0;i&lt;3;i++)</a:t>
            </a:r>
          </a:p>
          <a:p>
            <a:r>
              <a:rPr lang="en-US" altLang="zh-CN" sz="2000" dirty="0">
                <a:latin typeface="Courier" pitchFamily="49" charset="0"/>
              </a:rPr>
              <a:t>		for(j=0;j&lt;3;j++)</a:t>
            </a:r>
          </a:p>
          <a:p>
            <a:r>
              <a:rPr lang="en-US" altLang="zh-CN" sz="2000" dirty="0">
                <a:latin typeface="Courier" pitchFamily="49" charset="0"/>
              </a:rPr>
              <a:t>			</a:t>
            </a:r>
            <a:r>
              <a:rPr lang="en-US" altLang="zh-CN" sz="2000" dirty="0" err="1">
                <a:latin typeface="Courier" pitchFamily="49" charset="0"/>
              </a:rPr>
              <a:t>scanf</a:t>
            </a:r>
            <a:r>
              <a:rPr lang="en-US" altLang="zh-CN" sz="2000" dirty="0">
                <a:latin typeface="Courier" pitchFamily="49" charset="0"/>
              </a:rPr>
              <a:t>("%</a:t>
            </a:r>
            <a:r>
              <a:rPr lang="en-US" altLang="zh-CN" sz="2000" dirty="0" err="1">
                <a:latin typeface="Courier" pitchFamily="49" charset="0"/>
              </a:rPr>
              <a:t>d",&amp;m</a:t>
            </a:r>
            <a:r>
              <a:rPr lang="en-US" altLang="zh-CN" sz="2000" dirty="0">
                <a:latin typeface="Courier" pitchFamily="49" charset="0"/>
              </a:rPr>
              <a:t>[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][j]);</a:t>
            </a:r>
          </a:p>
          <a:p>
            <a:endParaRPr lang="en-US" altLang="zh-CN" sz="2000" dirty="0">
              <a:latin typeface="Courier" pitchFamily="49" charset="0"/>
            </a:endParaRPr>
          </a:p>
          <a:p>
            <a:r>
              <a:rPr lang="en-US" altLang="zh-CN" sz="2000" dirty="0">
                <a:latin typeface="Courier" pitchFamily="49" charset="0"/>
              </a:rPr>
              <a:t>	for(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=0;i&lt;3;i++){</a:t>
            </a:r>
          </a:p>
          <a:p>
            <a:r>
              <a:rPr lang="en-US" altLang="zh-CN" sz="2000" dirty="0">
                <a:latin typeface="Courier" pitchFamily="49" charset="0"/>
              </a:rPr>
              <a:t>		for(j=0;j&lt;3;j++)</a:t>
            </a:r>
          </a:p>
          <a:p>
            <a:r>
              <a:rPr lang="en-US" altLang="zh-CN" sz="2000" dirty="0">
                <a:latin typeface="Courier" pitchFamily="49" charset="0"/>
              </a:rPr>
              <a:t>			</a:t>
            </a:r>
            <a:r>
              <a:rPr lang="en-US" altLang="zh-CN" sz="2000" dirty="0" err="1">
                <a:latin typeface="Courier" pitchFamily="49" charset="0"/>
              </a:rPr>
              <a:t>printf</a:t>
            </a:r>
            <a:r>
              <a:rPr lang="en-US" altLang="zh-CN" sz="2000" dirty="0">
                <a:latin typeface="Courier" pitchFamily="49" charset="0"/>
              </a:rPr>
              <a:t>("%d ",m[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][j]);</a:t>
            </a:r>
          </a:p>
          <a:p>
            <a:r>
              <a:rPr lang="en-US" altLang="zh-CN" sz="2000" dirty="0">
                <a:latin typeface="Courier" pitchFamily="49" charset="0"/>
              </a:rPr>
              <a:t>		</a:t>
            </a:r>
            <a:r>
              <a:rPr lang="en-US" altLang="zh-CN" sz="2000" dirty="0" err="1">
                <a:latin typeface="Courier" pitchFamily="49" charset="0"/>
              </a:rPr>
              <a:t>putchar</a:t>
            </a:r>
            <a:r>
              <a:rPr lang="en-US" altLang="zh-CN" sz="2000" dirty="0">
                <a:latin typeface="Courier" pitchFamily="49" charset="0"/>
              </a:rPr>
              <a:t>('\n');</a:t>
            </a:r>
          </a:p>
          <a:p>
            <a:r>
              <a:rPr lang="en-US" altLang="zh-CN" sz="2000" dirty="0">
                <a:latin typeface="Courier" pitchFamily="49" charset="0"/>
              </a:rPr>
              <a:t>	}</a:t>
            </a:r>
            <a:endParaRPr lang="zh-CN" altLang="en-US" sz="2000" dirty="0">
              <a:solidFill>
                <a:schemeClr val="dk1"/>
              </a:solidFill>
              <a:latin typeface="Courier" pitchFamily="49" charset="0"/>
            </a:endParaRPr>
          </a:p>
        </p:txBody>
      </p:sp>
      <p:sp>
        <p:nvSpPr>
          <p:cNvPr id="7" name="Rounded Rectangle 7"/>
          <p:cNvSpPr/>
          <p:nvPr/>
        </p:nvSpPr>
        <p:spPr>
          <a:xfrm>
            <a:off x="3563888" y="2564904"/>
            <a:ext cx="3240360" cy="39600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563887" y="3740378"/>
            <a:ext cx="3240361" cy="39600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5516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day of year, p111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395536" y="1515556"/>
            <a:ext cx="8424936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>
                <a:latin typeface="Courier" pitchFamily="49" charset="0"/>
              </a:rPr>
              <a:t>int year, month, day;</a:t>
            </a:r>
          </a:p>
          <a:p>
            <a:r>
              <a:rPr lang="en-US" altLang="zh-CN" sz="2000" dirty="0">
                <a:latin typeface="Courier" pitchFamily="49" charset="0"/>
              </a:rPr>
              <a:t>int 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, leap;</a:t>
            </a:r>
          </a:p>
          <a:p>
            <a:r>
              <a:rPr lang="en-US" altLang="zh-CN" sz="2000" dirty="0">
                <a:latin typeface="Courier" pitchFamily="49" charset="0"/>
              </a:rPr>
              <a:t>char </a:t>
            </a:r>
            <a:r>
              <a:rPr lang="en-US" altLang="zh-CN" sz="2000" dirty="0" err="1">
                <a:latin typeface="Courier" pitchFamily="49" charset="0"/>
              </a:rPr>
              <a:t>daytab</a:t>
            </a:r>
            <a:r>
              <a:rPr lang="en-US" altLang="zh-CN" sz="2000" dirty="0">
                <a:latin typeface="Courier" pitchFamily="49" charset="0"/>
              </a:rPr>
              <a:t>[2][13] = {</a:t>
            </a:r>
          </a:p>
          <a:p>
            <a:r>
              <a:rPr lang="en-US" altLang="zh-CN" sz="2000" dirty="0">
                <a:latin typeface="Courier" pitchFamily="49" charset="0"/>
              </a:rPr>
              <a:t>   {0, 31, 28, 31, 30, 31, 30, 31, 31, 30, 31, 30, 31},</a:t>
            </a:r>
          </a:p>
          <a:p>
            <a:r>
              <a:rPr lang="en-US" altLang="zh-CN" sz="2000" dirty="0">
                <a:latin typeface="Courier" pitchFamily="49" charset="0"/>
              </a:rPr>
              <a:t>   {0, 31, 29, 31, 30, 31, 30, 31, 31, 30, 31, 30, 31}</a:t>
            </a:r>
          </a:p>
          <a:p>
            <a:r>
              <a:rPr lang="en-US" altLang="zh-CN" sz="2000" dirty="0">
                <a:latin typeface="Courier" pitchFamily="49" charset="0"/>
              </a:rPr>
              <a:t>};</a:t>
            </a:r>
          </a:p>
          <a:p>
            <a:endParaRPr lang="en-US" altLang="zh-CN" sz="2000" dirty="0">
              <a:latin typeface="Courier" pitchFamily="49" charset="0"/>
            </a:endParaRPr>
          </a:p>
          <a:p>
            <a:r>
              <a:rPr lang="en-US" altLang="zh-CN" sz="2000" dirty="0" err="1">
                <a:latin typeface="Courier" pitchFamily="49" charset="0"/>
              </a:rPr>
              <a:t>scanf</a:t>
            </a:r>
            <a:r>
              <a:rPr lang="en-US" altLang="zh-CN" sz="2000" dirty="0">
                <a:latin typeface="Courier" pitchFamily="49" charset="0"/>
              </a:rPr>
              <a:t>("%</a:t>
            </a:r>
            <a:r>
              <a:rPr lang="en-US" altLang="zh-CN" sz="2000" dirty="0" err="1">
                <a:latin typeface="Courier" pitchFamily="49" charset="0"/>
              </a:rPr>
              <a:t>d%d%d</a:t>
            </a:r>
            <a:r>
              <a:rPr lang="en-US" altLang="zh-CN" sz="2000" dirty="0">
                <a:latin typeface="Courier" pitchFamily="49" charset="0"/>
              </a:rPr>
              <a:t>", &amp;year, &amp;month, &amp;day);</a:t>
            </a:r>
          </a:p>
          <a:p>
            <a:r>
              <a:rPr lang="en-US" altLang="zh-CN" sz="2000" dirty="0">
                <a:latin typeface="Courier" pitchFamily="49" charset="0"/>
              </a:rPr>
              <a:t>leap = year%4 == 0 &amp;&amp; year%100 != 0 || year%400 == 0;</a:t>
            </a:r>
          </a:p>
          <a:p>
            <a:r>
              <a:rPr lang="en-US" altLang="zh-CN" sz="2000" dirty="0">
                <a:latin typeface="Courier" pitchFamily="49" charset="0"/>
              </a:rPr>
              <a:t>for (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 = 1; 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 &lt; month; 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++)</a:t>
            </a:r>
          </a:p>
          <a:p>
            <a:r>
              <a:rPr lang="en-US" altLang="zh-CN" sz="2000" dirty="0">
                <a:latin typeface="Courier" pitchFamily="49" charset="0"/>
              </a:rPr>
              <a:t>   day += </a:t>
            </a:r>
            <a:r>
              <a:rPr lang="en-US" altLang="zh-CN" sz="2000" dirty="0" err="1">
                <a:latin typeface="Courier" pitchFamily="49" charset="0"/>
              </a:rPr>
              <a:t>daytab</a:t>
            </a:r>
            <a:r>
              <a:rPr lang="en-US" altLang="zh-CN" sz="2000" dirty="0">
                <a:latin typeface="Courier" pitchFamily="49" charset="0"/>
              </a:rPr>
              <a:t>[leap][</a:t>
            </a:r>
            <a:r>
              <a:rPr lang="en-US" altLang="zh-CN" sz="2000" dirty="0" err="1">
                <a:latin typeface="Courier" pitchFamily="49" charset="0"/>
              </a:rPr>
              <a:t>i</a:t>
            </a:r>
            <a:r>
              <a:rPr lang="en-US" altLang="zh-CN" sz="2000" dirty="0">
                <a:latin typeface="Courier" pitchFamily="49" charset="0"/>
              </a:rPr>
              <a:t>];</a:t>
            </a:r>
          </a:p>
          <a:p>
            <a:r>
              <a:rPr lang="en-US" altLang="zh-CN" sz="2000" dirty="0" err="1">
                <a:latin typeface="Courier" pitchFamily="49" charset="0"/>
              </a:rPr>
              <a:t>printf</a:t>
            </a:r>
            <a:r>
              <a:rPr lang="en-US" altLang="zh-CN" sz="2000" dirty="0">
                <a:latin typeface="Courier" pitchFamily="49" charset="0"/>
              </a:rPr>
              <a:t>("%d\n", day);</a:t>
            </a:r>
            <a:endParaRPr lang="zh-CN" altLang="en-US" sz="2000" dirty="0">
              <a:solidFill>
                <a:schemeClr val="dk1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5575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One-dimensional array</a:t>
            </a:r>
          </a:p>
          <a:p>
            <a:pPr lvl="1"/>
            <a:r>
              <a:rPr lang="en-US" altLang="zh-CN" dirty="0" smtClean="0"/>
              <a:t>digits counting</a:t>
            </a:r>
          </a:p>
          <a:p>
            <a:pPr lvl="1"/>
            <a:r>
              <a:rPr lang="en-US" altLang="zh-CN" dirty="0" smtClean="0"/>
              <a:t>linear search &amp; binary search</a:t>
            </a:r>
          </a:p>
          <a:p>
            <a:pPr lvl="1"/>
            <a:r>
              <a:rPr lang="en-US" altLang="zh-CN" dirty="0" smtClean="0"/>
              <a:t>bubble sort</a:t>
            </a:r>
          </a:p>
          <a:p>
            <a:r>
              <a:rPr lang="en-US" altLang="zh-CN" dirty="0" smtClean="0"/>
              <a:t>Tow-dimensional array</a:t>
            </a:r>
          </a:p>
          <a:p>
            <a:pPr lvl="1"/>
            <a:r>
              <a:rPr lang="en-US" altLang="zh-CN" dirty="0" smtClean="0"/>
              <a:t>day of year</a:t>
            </a:r>
          </a:p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String: an array of characters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12/1/2015 9:52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886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62-do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do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3">
        <a:dk1>
          <a:srgbClr val="003300"/>
        </a:dk1>
        <a:lt1>
          <a:srgbClr val="FFFFFF"/>
        </a:lt1>
        <a:dk2>
          <a:srgbClr val="FFFFFF"/>
        </a:dk2>
        <a:lt2>
          <a:srgbClr val="808080"/>
        </a:lt2>
        <a:accent1>
          <a:srgbClr val="239BA6"/>
        </a:accent1>
        <a:accent2>
          <a:srgbClr val="1F5126"/>
        </a:accent2>
        <a:accent3>
          <a:srgbClr val="FFFFFF"/>
        </a:accent3>
        <a:accent4>
          <a:srgbClr val="002A00"/>
        </a:accent4>
        <a:accent5>
          <a:srgbClr val="ACCBD0"/>
        </a:accent5>
        <a:accent6>
          <a:srgbClr val="1B4921"/>
        </a:accent6>
        <a:hlink>
          <a:srgbClr val="559085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’s not the design of your template">
  <a:themeElements>
    <a:clrScheme name="1_It’s not the design of your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35971"/>
      </a:hlink>
      <a:folHlink>
        <a:srgbClr val="99CC00"/>
      </a:folHlink>
    </a:clrScheme>
    <a:fontScheme name="1_It’s not the design of your template">
      <a:majorFont>
        <a:latin typeface="Neo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t’s not the design of you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13597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第九章 数据库</Template>
  <TotalTime>17211</TotalTime>
  <Words>480</Words>
  <Application>Microsoft Office PowerPoint</Application>
  <PresentationFormat>全屏显示(4:3)</PresentationFormat>
  <Paragraphs>184</Paragraphs>
  <Slides>16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m62-dots</vt:lpstr>
      <vt:lpstr>1_It’s not the design of your template</vt:lpstr>
      <vt:lpstr>Array and String</vt:lpstr>
      <vt:lpstr>Outline</vt:lpstr>
      <vt:lpstr>Two-Dimensional Array</vt:lpstr>
      <vt:lpstr>Declaration &amp; Initialization</vt:lpstr>
      <vt:lpstr>How to store</vt:lpstr>
      <vt:lpstr>Array index</vt:lpstr>
      <vt:lpstr>Array read from the console</vt:lpstr>
      <vt:lpstr>day of year, p111</vt:lpstr>
      <vt:lpstr>Outline</vt:lpstr>
      <vt:lpstr>Character Arrays</vt:lpstr>
      <vt:lpstr>String</vt:lpstr>
      <vt:lpstr>String</vt:lpstr>
      <vt:lpstr>Read &amp; Write</vt:lpstr>
      <vt:lpstr>strlen p39</vt:lpstr>
      <vt:lpstr>atoi p43</vt:lpstr>
      <vt:lpstr>reverse p62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nli</dc:creator>
  <cp:lastModifiedBy>nli</cp:lastModifiedBy>
  <cp:revision>710</cp:revision>
  <dcterms:created xsi:type="dcterms:W3CDTF">2012-05-05T01:33:29Z</dcterms:created>
  <dcterms:modified xsi:type="dcterms:W3CDTF">2015-12-01T13:56:59Z</dcterms:modified>
</cp:coreProperties>
</file>